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9734;DATA\qPCR\qPCR%20-%20F%20MEF%20add\F%20MEF%20&#52628;&#44032;&#54620;%20Result%20(16%20genes)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9734;DATA\qPCR\qPCR%20-%20F%20MEF%20add\F%20MEF%20&#52628;&#44032;&#54620;%20Result%20(16%20genes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009745562496928"/>
          <c:y val="5.0411227100474014E-2"/>
          <c:w val="0.67155916925660197"/>
          <c:h val="0.66376001020699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Sheet2!$R$1</c:f>
              <c:strCache>
                <c:ptCount val="1"/>
                <c:pt idx="0">
                  <c:v>mLpl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pattFill prst="dashUpDiag">
                <a:fgClr>
                  <a:schemeClr val="tx1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C98-41FA-B5B4-DFF1FF75C742}"/>
              </c:ext>
            </c:extLst>
          </c:dPt>
          <c:dPt>
            <c:idx val="1"/>
            <c:invertIfNegative val="0"/>
            <c:bubble3D val="0"/>
            <c:spPr>
              <a:pattFill prst="dashUpDiag">
                <a:fgClr>
                  <a:schemeClr val="bg1"/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ln>
                <a:solidFill>
                  <a:schemeClr val="tx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C98-41FA-B5B4-DFF1FF75C742}"/>
              </c:ext>
            </c:extLst>
          </c:dPt>
          <c:dPt>
            <c:idx val="2"/>
            <c:invertIfNegative val="0"/>
            <c:bubble3D val="0"/>
            <c:spPr>
              <a:pattFill prst="ltHorz">
                <a:fgClr>
                  <a:schemeClr val="tx1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C98-41FA-B5B4-DFF1FF75C742}"/>
              </c:ext>
            </c:extLst>
          </c:dPt>
          <c:dPt>
            <c:idx val="3"/>
            <c:invertIfNegative val="0"/>
            <c:bubble3D val="0"/>
            <c:spPr>
              <a:pattFill prst="ltHorz">
                <a:fgClr>
                  <a:schemeClr val="bg1"/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ln>
                <a:solidFill>
                  <a:schemeClr val="tx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0C98-41FA-B5B4-DFF1FF75C742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0C98-41FA-B5B4-DFF1FF75C742}"/>
              </c:ext>
            </c:extLst>
          </c:dPt>
          <c:errBars>
            <c:errBarType val="both"/>
            <c:errValType val="cust"/>
            <c:noEndCap val="0"/>
            <c:plus>
              <c:numRef>
                <c:f>Sheet2!$R$9:$R$13</c:f>
                <c:numCache>
                  <c:formatCode>General</c:formatCode>
                  <c:ptCount val="5"/>
                  <c:pt idx="0">
                    <c:v>2.2144793481718938E-2</c:v>
                  </c:pt>
                  <c:pt idx="1">
                    <c:v>2.8253427899788797E-2</c:v>
                  </c:pt>
                  <c:pt idx="2">
                    <c:v>4.666325185767306E-2</c:v>
                  </c:pt>
                  <c:pt idx="3">
                    <c:v>3.2655169171216691E-2</c:v>
                  </c:pt>
                  <c:pt idx="4">
                    <c:v>9.6258700259073127E-3</c:v>
                  </c:pt>
                </c:numCache>
              </c:numRef>
            </c:plus>
            <c:minus>
              <c:numRef>
                <c:f>Sheet2!$R$15:$R$19</c:f>
                <c:numCache>
                  <c:formatCode>General</c:formatCode>
                  <c:ptCount val="5"/>
                  <c:pt idx="0">
                    <c:v>2.1665025956144057E-2</c:v>
                  </c:pt>
                  <c:pt idx="1">
                    <c:v>2.7671495329374851E-2</c:v>
                  </c:pt>
                  <c:pt idx="2">
                    <c:v>4.6445607008422485E-2</c:v>
                  </c:pt>
                  <c:pt idx="3">
                    <c:v>3.2516970610861229E-2</c:v>
                  </c:pt>
                  <c:pt idx="4">
                    <c:v>9.5538364659784047E-3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Sheet2!$Q$2:$Q$6</c:f>
              <c:strCache>
                <c:ptCount val="5"/>
                <c:pt idx="0">
                  <c:v>M MEF</c:v>
                </c:pt>
                <c:pt idx="1">
                  <c:v>F MEF</c:v>
                </c:pt>
                <c:pt idx="2">
                  <c:v>M miHep</c:v>
                </c:pt>
                <c:pt idx="3">
                  <c:v>F miHep</c:v>
                </c:pt>
                <c:pt idx="4">
                  <c:v>M Liver</c:v>
                </c:pt>
              </c:strCache>
            </c:strRef>
          </c:cat>
          <c:val>
            <c:numRef>
              <c:f>Sheet2!$R$2:$R$6</c:f>
              <c:numCache>
                <c:formatCode>General</c:formatCode>
                <c:ptCount val="5"/>
                <c:pt idx="0">
                  <c:v>1</c:v>
                </c:pt>
                <c:pt idx="1">
                  <c:v>1.343479705237631</c:v>
                </c:pt>
                <c:pt idx="2">
                  <c:v>9.9579800072838047</c:v>
                </c:pt>
                <c:pt idx="3">
                  <c:v>7.6834894189489233</c:v>
                </c:pt>
                <c:pt idx="4">
                  <c:v>1.2766825374322355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0C98-41FA-B5B4-DFF1FF75C7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175302528"/>
        <c:axId val="175304064"/>
      </c:barChart>
      <c:catAx>
        <c:axId val="1753025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2280000" spcFirstLastPara="1" vertOverflow="ellipsis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5304064"/>
        <c:crosses val="autoZero"/>
        <c:auto val="1"/>
        <c:lblAlgn val="ctr"/>
        <c:lblOffset val="100"/>
        <c:noMultiLvlLbl val="0"/>
      </c:catAx>
      <c:valAx>
        <c:axId val="175304064"/>
        <c:scaling>
          <c:orientation val="minMax"/>
          <c:max val="15"/>
          <c:min val="0"/>
        </c:scaling>
        <c:delete val="0"/>
        <c:axPos val="l"/>
        <c:numFmt formatCode="#,##0_);[Red]\(#,##0\)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5302528"/>
        <c:crosses val="autoZero"/>
        <c:crossBetween val="between"/>
        <c:majorUnit val="5"/>
      </c:valAx>
      <c:spPr>
        <a:noFill/>
        <a:ln w="9525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 b="1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781446093338044"/>
          <c:y val="5.1203959400764741E-2"/>
          <c:w val="0.73865897052976837"/>
          <c:h val="0.634075792168479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Sheet2!$S$1</c:f>
              <c:strCache>
                <c:ptCount val="1"/>
                <c:pt idx="0">
                  <c:v>mPparg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pattFill prst="dashUpDiag">
                <a:fgClr>
                  <a:schemeClr val="tx1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2B3-4382-90DC-1837354405F8}"/>
              </c:ext>
            </c:extLst>
          </c:dPt>
          <c:dPt>
            <c:idx val="1"/>
            <c:invertIfNegative val="0"/>
            <c:bubble3D val="0"/>
            <c:spPr>
              <a:pattFill prst="dashUpDiag">
                <a:fgClr>
                  <a:schemeClr val="bg1"/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ln>
                <a:solidFill>
                  <a:schemeClr val="tx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2B3-4382-90DC-1837354405F8}"/>
              </c:ext>
            </c:extLst>
          </c:dPt>
          <c:dPt>
            <c:idx val="2"/>
            <c:invertIfNegative val="0"/>
            <c:bubble3D val="0"/>
            <c:spPr>
              <a:pattFill prst="ltHorz">
                <a:fgClr>
                  <a:schemeClr val="tx1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2B3-4382-90DC-1837354405F8}"/>
              </c:ext>
            </c:extLst>
          </c:dPt>
          <c:dPt>
            <c:idx val="3"/>
            <c:invertIfNegative val="0"/>
            <c:bubble3D val="0"/>
            <c:spPr>
              <a:pattFill prst="ltHorz">
                <a:fgClr>
                  <a:schemeClr val="bg1"/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ln>
                <a:solidFill>
                  <a:schemeClr val="tx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82B3-4382-90DC-1837354405F8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82B3-4382-90DC-1837354405F8}"/>
              </c:ext>
            </c:extLst>
          </c:dPt>
          <c:errBars>
            <c:errBarType val="both"/>
            <c:errValType val="cust"/>
            <c:noEndCap val="0"/>
            <c:plus>
              <c:numRef>
                <c:f>Sheet2!$S$9:$S$13</c:f>
                <c:numCache>
                  <c:formatCode>General</c:formatCode>
                  <c:ptCount val="5"/>
                  <c:pt idx="0">
                    <c:v>1.9358549611306008E-2</c:v>
                  </c:pt>
                  <c:pt idx="1">
                    <c:v>3.0347657830384067E-3</c:v>
                  </c:pt>
                  <c:pt idx="2">
                    <c:v>5.365600836550577E-3</c:v>
                  </c:pt>
                  <c:pt idx="3">
                    <c:v>8.1254462934647886E-3</c:v>
                  </c:pt>
                  <c:pt idx="4">
                    <c:v>1.1037030306368267E-2</c:v>
                  </c:pt>
                </c:numCache>
              </c:numRef>
            </c:plus>
            <c:minus>
              <c:numRef>
                <c:f>Sheet2!$S$15:$S$19</c:f>
                <c:numCache>
                  <c:formatCode>General</c:formatCode>
                  <c:ptCount val="5"/>
                  <c:pt idx="0">
                    <c:v>1.8990913078315463E-2</c:v>
                  </c:pt>
                  <c:pt idx="1">
                    <c:v>3.0205509077063653E-3</c:v>
                  </c:pt>
                  <c:pt idx="2">
                    <c:v>5.3536250107044658E-3</c:v>
                  </c:pt>
                  <c:pt idx="3">
                    <c:v>8.0304130894153225E-3</c:v>
                  </c:pt>
                  <c:pt idx="4">
                    <c:v>1.0946868714019509E-2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Sheet2!$Q$2:$Q$6</c:f>
              <c:strCache>
                <c:ptCount val="5"/>
                <c:pt idx="0">
                  <c:v>M MEF</c:v>
                </c:pt>
                <c:pt idx="1">
                  <c:v>F MEF</c:v>
                </c:pt>
                <c:pt idx="2">
                  <c:v>M miHep</c:v>
                </c:pt>
                <c:pt idx="3">
                  <c:v>F miHep</c:v>
                </c:pt>
                <c:pt idx="4">
                  <c:v>M Liver</c:v>
                </c:pt>
              </c:strCache>
            </c:strRef>
          </c:cat>
          <c:val>
            <c:numRef>
              <c:f>Sheet2!$S$2:$S$6</c:f>
              <c:numCache>
                <c:formatCode>General</c:formatCode>
                <c:ptCount val="5"/>
                <c:pt idx="0">
                  <c:v>1</c:v>
                </c:pt>
                <c:pt idx="1">
                  <c:v>0.64486422332572713</c:v>
                </c:pt>
                <c:pt idx="2">
                  <c:v>2.3986166135781728</c:v>
                </c:pt>
                <c:pt idx="3">
                  <c:v>0.68660939010800759</c:v>
                </c:pt>
                <c:pt idx="4">
                  <c:v>1.3400486682725057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82B3-4382-90DC-1837354405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175450368"/>
        <c:axId val="175476736"/>
      </c:barChart>
      <c:catAx>
        <c:axId val="1754503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2280000" spcFirstLastPara="1" vertOverflow="ellipsis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5476736"/>
        <c:crosses val="autoZero"/>
        <c:auto val="1"/>
        <c:lblAlgn val="ctr"/>
        <c:lblOffset val="100"/>
        <c:noMultiLvlLbl val="0"/>
      </c:catAx>
      <c:valAx>
        <c:axId val="175476736"/>
        <c:scaling>
          <c:orientation val="minMax"/>
        </c:scaling>
        <c:delete val="0"/>
        <c:axPos val="l"/>
        <c:numFmt formatCode="#,##0_);[Red]\(#,##0\)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5450368"/>
        <c:crosses val="autoZero"/>
        <c:crossBetween val="between"/>
        <c:majorUnit val="1"/>
      </c:valAx>
      <c:spPr>
        <a:noFill/>
        <a:ln w="9525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 b="1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3EC86A-43DF-487F-B2F7-C79EDC16E51D}" type="datetimeFigureOut">
              <a:rPr lang="en-US" smtClean="0"/>
              <a:t>17-Mar-20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CB9ABD-3137-4B54-9C26-7709A8CF50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8756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1.A.  Mouse Albumin ELISA analysis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9E3004-3A75-4E9E-9EFB-7AD2B7C377A3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90939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7E9F1A-3DF0-4075-94C9-0D047F19F16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4573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17-Mar-20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17-Mar-20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17-Mar-20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17-Mar-20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tiff"/><Relationship Id="rId5" Type="http://schemas.openxmlformats.org/officeDocument/2006/relationships/image" Target="../media/image8.tiff"/><Relationship Id="rId4" Type="http://schemas.openxmlformats.org/officeDocument/2006/relationships/image" Target="../media/image7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microsoft.com/office/2007/relationships/hdphoto" Target="../media/hdphoto8.wdp"/><Relationship Id="rId18" Type="http://schemas.microsoft.com/office/2007/relationships/hdphoto" Target="../media/hdphoto10.wdp"/><Relationship Id="rId3" Type="http://schemas.microsoft.com/office/2007/relationships/hdphoto" Target="../media/hdphoto3.wdp"/><Relationship Id="rId21" Type="http://schemas.openxmlformats.org/officeDocument/2006/relationships/image" Target="../media/image23.png"/><Relationship Id="rId7" Type="http://schemas.microsoft.com/office/2007/relationships/hdphoto" Target="../media/hdphoto5.wdp"/><Relationship Id="rId12" Type="http://schemas.openxmlformats.org/officeDocument/2006/relationships/image" Target="../media/image19.png"/><Relationship Id="rId17" Type="http://schemas.openxmlformats.org/officeDocument/2006/relationships/image" Target="../media/image21.png"/><Relationship Id="rId2" Type="http://schemas.openxmlformats.org/officeDocument/2006/relationships/image" Target="../media/image14.png"/><Relationship Id="rId16" Type="http://schemas.microsoft.com/office/2007/relationships/hdphoto" Target="../media/hdphoto9.wdp"/><Relationship Id="rId20" Type="http://schemas.microsoft.com/office/2007/relationships/hdphoto" Target="../media/hdphoto11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microsoft.com/office/2007/relationships/hdphoto" Target="../media/hdphoto7.wdp"/><Relationship Id="rId5" Type="http://schemas.microsoft.com/office/2007/relationships/hdphoto" Target="../media/hdphoto4.wdp"/><Relationship Id="rId15" Type="http://schemas.openxmlformats.org/officeDocument/2006/relationships/image" Target="../media/image20.png"/><Relationship Id="rId23" Type="http://schemas.openxmlformats.org/officeDocument/2006/relationships/chart" Target="../charts/chart2.xml"/><Relationship Id="rId10" Type="http://schemas.openxmlformats.org/officeDocument/2006/relationships/image" Target="../media/image18.png"/><Relationship Id="rId19" Type="http://schemas.openxmlformats.org/officeDocument/2006/relationships/image" Target="../media/image22.png"/><Relationship Id="rId4" Type="http://schemas.openxmlformats.org/officeDocument/2006/relationships/image" Target="../media/image15.png"/><Relationship Id="rId9" Type="http://schemas.microsoft.com/office/2007/relationships/hdphoto" Target="../media/hdphoto6.wdp"/><Relationship Id="rId14" Type="http://schemas.openxmlformats.org/officeDocument/2006/relationships/chart" Target="../charts/chart1.xml"/><Relationship Id="rId22" Type="http://schemas.microsoft.com/office/2007/relationships/hdphoto" Target="../media/hdphoto12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4.png"/><Relationship Id="rId7" Type="http://schemas.openxmlformats.org/officeDocument/2006/relationships/image" Target="../media/image26.t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4.wdp"/><Relationship Id="rId5" Type="http://schemas.openxmlformats.org/officeDocument/2006/relationships/image" Target="../media/image25.png"/><Relationship Id="rId4" Type="http://schemas.microsoft.com/office/2007/relationships/hdphoto" Target="../media/hdphoto13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MEF\C57BL6\Alb ELISA\20180101_1138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618" y="1451579"/>
            <a:ext cx="1660610" cy="3233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1758603" y="1554878"/>
            <a:ext cx="816909" cy="22322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 b="1">
              <a:latin typeface="+mj-ea"/>
              <a:ea typeface="+mj-ea"/>
            </a:endParaRPr>
          </a:p>
        </p:txBody>
      </p:sp>
      <p:sp>
        <p:nvSpPr>
          <p:cNvPr id="7" name="부제목 2">
            <a:extLst>
              <a:ext uri="{FF2B5EF4-FFF2-40B4-BE49-F238E27FC236}">
                <a16:creationId xmlns="" xmlns:a16="http://schemas.microsoft.com/office/drawing/2014/main" id="{735DC412-309A-4C10-86D7-576A0115964C}"/>
              </a:ext>
            </a:extLst>
          </p:cNvPr>
          <p:cNvSpPr txBox="1">
            <a:spLocks/>
          </p:cNvSpPr>
          <p:nvPr/>
        </p:nvSpPr>
        <p:spPr>
          <a:xfrm>
            <a:off x="1780427" y="1171254"/>
            <a:ext cx="773264" cy="34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000" b="1" dirty="0" smtClean="0">
                <a:latin typeface="+mj-ea"/>
                <a:ea typeface="+mj-ea"/>
                <a:cs typeface="Times New Roman" panose="02020603050405020304" pitchFamily="18" charset="0"/>
              </a:rPr>
              <a:t>Standard</a:t>
            </a:r>
            <a:endParaRPr lang="en-US" altLang="ko-KR" sz="1000" b="1" dirty="0"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8" name="부제목 2">
            <a:extLst>
              <a:ext uri="{FF2B5EF4-FFF2-40B4-BE49-F238E27FC236}">
                <a16:creationId xmlns="" xmlns:a16="http://schemas.microsoft.com/office/drawing/2014/main" id="{735DC412-309A-4C10-86D7-576A0115964C}"/>
              </a:ext>
            </a:extLst>
          </p:cNvPr>
          <p:cNvSpPr txBox="1">
            <a:spLocks/>
          </p:cNvSpPr>
          <p:nvPr/>
        </p:nvSpPr>
        <p:spPr>
          <a:xfrm>
            <a:off x="2489633" y="1171254"/>
            <a:ext cx="773264" cy="34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000" b="1" dirty="0" smtClean="0">
                <a:latin typeface="+mj-ea"/>
                <a:ea typeface="+mj-ea"/>
                <a:cs typeface="Times New Roman" panose="02020603050405020304" pitchFamily="18" charset="0"/>
              </a:rPr>
              <a:t>Sample</a:t>
            </a:r>
            <a:endParaRPr lang="en-US" altLang="ko-KR" sz="1000" b="1" dirty="0"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9" name="부제목 2">
            <a:extLst>
              <a:ext uri="{FF2B5EF4-FFF2-40B4-BE49-F238E27FC236}">
                <a16:creationId xmlns="" xmlns:a16="http://schemas.microsoft.com/office/drawing/2014/main" id="{735DC412-309A-4C10-86D7-576A0115964C}"/>
              </a:ext>
            </a:extLst>
          </p:cNvPr>
          <p:cNvSpPr txBox="1">
            <a:spLocks/>
          </p:cNvSpPr>
          <p:nvPr/>
        </p:nvSpPr>
        <p:spPr>
          <a:xfrm>
            <a:off x="1196936" y="1608145"/>
            <a:ext cx="540000" cy="31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1000" b="1" dirty="0" smtClean="0">
                <a:latin typeface="+mj-ea"/>
                <a:ea typeface="+mj-ea"/>
                <a:cs typeface="Times New Roman" panose="02020603050405020304" pitchFamily="18" charset="0"/>
              </a:rPr>
              <a:t>200 </a:t>
            </a:r>
            <a:endParaRPr lang="en-US" altLang="ko-KR" sz="1000" b="1" dirty="0"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0" name="부제목 2">
            <a:extLst>
              <a:ext uri="{FF2B5EF4-FFF2-40B4-BE49-F238E27FC236}">
                <a16:creationId xmlns="" xmlns:a16="http://schemas.microsoft.com/office/drawing/2014/main" id="{735DC412-309A-4C10-86D7-576A0115964C}"/>
              </a:ext>
            </a:extLst>
          </p:cNvPr>
          <p:cNvSpPr txBox="1">
            <a:spLocks/>
          </p:cNvSpPr>
          <p:nvPr/>
        </p:nvSpPr>
        <p:spPr>
          <a:xfrm>
            <a:off x="1196936" y="3447093"/>
            <a:ext cx="540000" cy="31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1000" b="1" dirty="0" smtClean="0">
                <a:latin typeface="+mj-ea"/>
                <a:ea typeface="+mj-ea"/>
                <a:cs typeface="Times New Roman" panose="02020603050405020304" pitchFamily="18" charset="0"/>
              </a:rPr>
              <a:t>0 </a:t>
            </a:r>
            <a:endParaRPr lang="en-US" altLang="ko-KR" sz="1000" b="1" dirty="0"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6" name="부제목 2">
            <a:extLst>
              <a:ext uri="{FF2B5EF4-FFF2-40B4-BE49-F238E27FC236}">
                <a16:creationId xmlns="" xmlns:a16="http://schemas.microsoft.com/office/drawing/2014/main" id="{735DC412-309A-4C10-86D7-576A0115964C}"/>
              </a:ext>
            </a:extLst>
          </p:cNvPr>
          <p:cNvSpPr txBox="1">
            <a:spLocks/>
          </p:cNvSpPr>
          <p:nvPr/>
        </p:nvSpPr>
        <p:spPr>
          <a:xfrm rot="18381512">
            <a:off x="1101085" y="4883955"/>
            <a:ext cx="1134121" cy="2565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000" b="1" dirty="0">
                <a:latin typeface="+mj-ea"/>
                <a:ea typeface="+mj-ea"/>
                <a:cs typeface="Times New Roman" panose="02020603050405020304" pitchFamily="18" charset="0"/>
              </a:rPr>
              <a:t>Day 2 M </a:t>
            </a:r>
            <a:r>
              <a:rPr lang="en-US" altLang="ko-KR" sz="1000" b="1" dirty="0" err="1">
                <a:latin typeface="+mj-ea"/>
                <a:ea typeface="+mj-ea"/>
                <a:cs typeface="Times New Roman" panose="02020603050405020304" pitchFamily="18" charset="0"/>
              </a:rPr>
              <a:t>miHep</a:t>
            </a:r>
            <a:r>
              <a:rPr lang="en-US" altLang="ko-KR" sz="1000" b="1" dirty="0">
                <a:latin typeface="+mj-ea"/>
                <a:ea typeface="+mj-ea"/>
                <a:cs typeface="Times New Roman" panose="02020603050405020304" pitchFamily="18" charset="0"/>
              </a:rPr>
              <a:t> </a:t>
            </a:r>
            <a:endParaRPr lang="ko-KR" altLang="en-US" sz="1000" b="1" dirty="0"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7" name="부제목 2">
            <a:extLst>
              <a:ext uri="{FF2B5EF4-FFF2-40B4-BE49-F238E27FC236}">
                <a16:creationId xmlns="" xmlns:a16="http://schemas.microsoft.com/office/drawing/2014/main" id="{735DC412-309A-4C10-86D7-576A0115964C}"/>
              </a:ext>
            </a:extLst>
          </p:cNvPr>
          <p:cNvSpPr txBox="1">
            <a:spLocks/>
          </p:cNvSpPr>
          <p:nvPr/>
        </p:nvSpPr>
        <p:spPr>
          <a:xfrm rot="18381512">
            <a:off x="1380408" y="4883955"/>
            <a:ext cx="1134121" cy="2565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000" b="1" dirty="0">
                <a:latin typeface="+mj-ea"/>
                <a:ea typeface="+mj-ea"/>
                <a:cs typeface="Times New Roman" panose="02020603050405020304" pitchFamily="18" charset="0"/>
              </a:rPr>
              <a:t>Day 2 F </a:t>
            </a:r>
            <a:r>
              <a:rPr lang="en-US" altLang="ko-KR" sz="1000" b="1" dirty="0" err="1">
                <a:latin typeface="+mj-ea"/>
                <a:ea typeface="+mj-ea"/>
                <a:cs typeface="Times New Roman" panose="02020603050405020304" pitchFamily="18" charset="0"/>
              </a:rPr>
              <a:t>miHep</a:t>
            </a:r>
            <a:r>
              <a:rPr lang="en-US" altLang="ko-KR" sz="1000" b="1" dirty="0">
                <a:latin typeface="+mj-ea"/>
                <a:ea typeface="+mj-ea"/>
                <a:cs typeface="Times New Roman" panose="02020603050405020304" pitchFamily="18" charset="0"/>
              </a:rPr>
              <a:t> </a:t>
            </a:r>
            <a:endParaRPr lang="ko-KR" altLang="en-US" sz="1000" b="1" dirty="0"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8" name="부제목 2">
            <a:extLst>
              <a:ext uri="{FF2B5EF4-FFF2-40B4-BE49-F238E27FC236}">
                <a16:creationId xmlns="" xmlns:a16="http://schemas.microsoft.com/office/drawing/2014/main" id="{735DC412-309A-4C10-86D7-576A0115964C}"/>
              </a:ext>
            </a:extLst>
          </p:cNvPr>
          <p:cNvSpPr txBox="1">
            <a:spLocks/>
          </p:cNvSpPr>
          <p:nvPr/>
        </p:nvSpPr>
        <p:spPr>
          <a:xfrm rot="18381512">
            <a:off x="1652047" y="4883955"/>
            <a:ext cx="1134121" cy="2565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000" b="1" dirty="0">
                <a:latin typeface="+mj-ea"/>
                <a:ea typeface="+mj-ea"/>
                <a:cs typeface="Times New Roman" panose="02020603050405020304" pitchFamily="18" charset="0"/>
              </a:rPr>
              <a:t>Day 3 M </a:t>
            </a:r>
            <a:r>
              <a:rPr lang="en-US" altLang="ko-KR" sz="1000" b="1" dirty="0" err="1">
                <a:latin typeface="+mj-ea"/>
                <a:ea typeface="+mj-ea"/>
                <a:cs typeface="Times New Roman" panose="02020603050405020304" pitchFamily="18" charset="0"/>
              </a:rPr>
              <a:t>miHep</a:t>
            </a:r>
            <a:r>
              <a:rPr lang="en-US" altLang="ko-KR" sz="1000" b="1" dirty="0">
                <a:latin typeface="+mj-ea"/>
                <a:ea typeface="+mj-ea"/>
                <a:cs typeface="Times New Roman" panose="02020603050405020304" pitchFamily="18" charset="0"/>
              </a:rPr>
              <a:t> </a:t>
            </a:r>
            <a:endParaRPr lang="ko-KR" altLang="en-US" sz="1000" b="1" dirty="0"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9" name="부제목 2">
            <a:extLst>
              <a:ext uri="{FF2B5EF4-FFF2-40B4-BE49-F238E27FC236}">
                <a16:creationId xmlns="" xmlns:a16="http://schemas.microsoft.com/office/drawing/2014/main" id="{735DC412-309A-4C10-86D7-576A0115964C}"/>
              </a:ext>
            </a:extLst>
          </p:cNvPr>
          <p:cNvSpPr txBox="1">
            <a:spLocks/>
          </p:cNvSpPr>
          <p:nvPr/>
        </p:nvSpPr>
        <p:spPr>
          <a:xfrm rot="18381512">
            <a:off x="1929458" y="4883955"/>
            <a:ext cx="1134121" cy="2565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000" b="1" dirty="0">
                <a:latin typeface="+mj-ea"/>
                <a:ea typeface="+mj-ea"/>
                <a:cs typeface="Times New Roman" panose="02020603050405020304" pitchFamily="18" charset="0"/>
              </a:rPr>
              <a:t>Day 3 F </a:t>
            </a:r>
            <a:r>
              <a:rPr lang="en-US" altLang="ko-KR" sz="1000" b="1" dirty="0" err="1">
                <a:latin typeface="+mj-ea"/>
                <a:ea typeface="+mj-ea"/>
                <a:cs typeface="Times New Roman" panose="02020603050405020304" pitchFamily="18" charset="0"/>
              </a:rPr>
              <a:t>miHep</a:t>
            </a:r>
            <a:r>
              <a:rPr lang="en-US" altLang="ko-KR" sz="1000" b="1" dirty="0">
                <a:latin typeface="+mj-ea"/>
                <a:ea typeface="+mj-ea"/>
                <a:cs typeface="Times New Roman" panose="02020603050405020304" pitchFamily="18" charset="0"/>
              </a:rPr>
              <a:t> </a:t>
            </a:r>
            <a:endParaRPr lang="ko-KR" altLang="en-US" sz="1000" b="1" dirty="0"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0" name="부제목 2">
            <a:extLst>
              <a:ext uri="{FF2B5EF4-FFF2-40B4-BE49-F238E27FC236}">
                <a16:creationId xmlns="" xmlns:a16="http://schemas.microsoft.com/office/drawing/2014/main" id="{735DC412-309A-4C10-86D7-576A0115964C}"/>
              </a:ext>
            </a:extLst>
          </p:cNvPr>
          <p:cNvSpPr txBox="1">
            <a:spLocks/>
          </p:cNvSpPr>
          <p:nvPr/>
        </p:nvSpPr>
        <p:spPr>
          <a:xfrm rot="18381512">
            <a:off x="2214572" y="4883955"/>
            <a:ext cx="1134121" cy="2565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1000" b="1" dirty="0" err="1" smtClean="0">
                <a:latin typeface="+mj-ea"/>
                <a:ea typeface="+mj-ea"/>
                <a:cs typeface="Times New Roman" panose="02020603050405020304" pitchFamily="18" charset="0"/>
              </a:rPr>
              <a:t>iHep</a:t>
            </a:r>
            <a:r>
              <a:rPr lang="en-US" altLang="ko-KR" sz="1000" b="1" dirty="0" smtClean="0">
                <a:latin typeface="+mj-ea"/>
                <a:ea typeface="+mj-ea"/>
                <a:cs typeface="Times New Roman" panose="02020603050405020304" pitchFamily="18" charset="0"/>
              </a:rPr>
              <a:t> Medium</a:t>
            </a:r>
            <a:endParaRPr lang="en-US" altLang="ko-KR" sz="1000" b="1" dirty="0"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1" name="부제목 2">
            <a:extLst>
              <a:ext uri="{FF2B5EF4-FFF2-40B4-BE49-F238E27FC236}">
                <a16:creationId xmlns="" xmlns:a16="http://schemas.microsoft.com/office/drawing/2014/main" id="{735DC412-309A-4C10-86D7-576A0115964C}"/>
              </a:ext>
            </a:extLst>
          </p:cNvPr>
          <p:cNvSpPr txBox="1">
            <a:spLocks/>
          </p:cNvSpPr>
          <p:nvPr/>
        </p:nvSpPr>
        <p:spPr>
          <a:xfrm>
            <a:off x="1196936" y="1975935"/>
            <a:ext cx="540000" cy="31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1000" b="1" dirty="0" smtClean="0">
                <a:latin typeface="+mj-ea"/>
                <a:ea typeface="+mj-ea"/>
                <a:cs typeface="Times New Roman" panose="02020603050405020304" pitchFamily="18" charset="0"/>
              </a:rPr>
              <a:t>50</a:t>
            </a:r>
            <a:endParaRPr lang="en-US" altLang="ko-KR" sz="1000" b="1" dirty="0"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2" name="부제목 2">
            <a:extLst>
              <a:ext uri="{FF2B5EF4-FFF2-40B4-BE49-F238E27FC236}">
                <a16:creationId xmlns="" xmlns:a16="http://schemas.microsoft.com/office/drawing/2014/main" id="{735DC412-309A-4C10-86D7-576A0115964C}"/>
              </a:ext>
            </a:extLst>
          </p:cNvPr>
          <p:cNvSpPr txBox="1">
            <a:spLocks/>
          </p:cNvSpPr>
          <p:nvPr/>
        </p:nvSpPr>
        <p:spPr>
          <a:xfrm>
            <a:off x="1196936" y="2343725"/>
            <a:ext cx="540000" cy="31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1000" b="1" dirty="0" smtClean="0">
                <a:latin typeface="+mj-ea"/>
                <a:ea typeface="+mj-ea"/>
                <a:cs typeface="Times New Roman" panose="02020603050405020304" pitchFamily="18" charset="0"/>
              </a:rPr>
              <a:t>12.5 l</a:t>
            </a:r>
            <a:endParaRPr lang="en-US" altLang="ko-KR" sz="1000" b="1" dirty="0"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3" name="부제목 2">
            <a:extLst>
              <a:ext uri="{FF2B5EF4-FFF2-40B4-BE49-F238E27FC236}">
                <a16:creationId xmlns="" xmlns:a16="http://schemas.microsoft.com/office/drawing/2014/main" id="{735DC412-309A-4C10-86D7-576A0115964C}"/>
              </a:ext>
            </a:extLst>
          </p:cNvPr>
          <p:cNvSpPr txBox="1">
            <a:spLocks/>
          </p:cNvSpPr>
          <p:nvPr/>
        </p:nvSpPr>
        <p:spPr>
          <a:xfrm>
            <a:off x="1196936" y="2711515"/>
            <a:ext cx="540000" cy="31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1000" b="1" dirty="0" smtClean="0">
                <a:latin typeface="+mj-ea"/>
                <a:ea typeface="+mj-ea"/>
                <a:cs typeface="Times New Roman" panose="02020603050405020304" pitchFamily="18" charset="0"/>
              </a:rPr>
              <a:t>3.125 </a:t>
            </a:r>
            <a:endParaRPr lang="en-US" altLang="ko-KR" sz="1000" b="1" dirty="0"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4" name="부제목 2">
            <a:extLst>
              <a:ext uri="{FF2B5EF4-FFF2-40B4-BE49-F238E27FC236}">
                <a16:creationId xmlns="" xmlns:a16="http://schemas.microsoft.com/office/drawing/2014/main" id="{735DC412-309A-4C10-86D7-576A0115964C}"/>
              </a:ext>
            </a:extLst>
          </p:cNvPr>
          <p:cNvSpPr txBox="1">
            <a:spLocks/>
          </p:cNvSpPr>
          <p:nvPr/>
        </p:nvSpPr>
        <p:spPr>
          <a:xfrm>
            <a:off x="1196936" y="3079305"/>
            <a:ext cx="540000" cy="31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1000" b="1" dirty="0" smtClean="0">
                <a:latin typeface="+mj-ea"/>
                <a:ea typeface="+mj-ea"/>
                <a:cs typeface="Times New Roman" panose="02020603050405020304" pitchFamily="18" charset="0"/>
              </a:rPr>
              <a:t>0.781 </a:t>
            </a:r>
            <a:endParaRPr lang="en-US" altLang="ko-KR" sz="1000" b="1" dirty="0"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10895" y="6172200"/>
            <a:ext cx="29851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 smtClean="0">
                <a:latin typeface="+mn-ea"/>
                <a:cs typeface="Times New Roman" panose="02020603050405020304" pitchFamily="18" charset="0"/>
              </a:rPr>
              <a:t>Supplementary figure </a:t>
            </a:r>
            <a:r>
              <a:rPr lang="en-US" altLang="ko-K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ko-KR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53737" y="1171254"/>
            <a:ext cx="3932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 smtClean="0">
                <a:latin typeface="+mj-ea"/>
                <a:ea typeface="+mj-ea"/>
                <a:cs typeface="Times New Roman" panose="02020603050405020304" pitchFamily="18" charset="0"/>
              </a:rPr>
              <a:t>A</a:t>
            </a:r>
            <a:endParaRPr lang="ko-KR" altLang="en-US" sz="1000" b="1" dirty="0"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582091" y="1634784"/>
            <a:ext cx="360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000" b="1" dirty="0" smtClean="0">
                <a:latin typeface="+mj-ea"/>
                <a:ea typeface="+mj-ea"/>
                <a:cs typeface="Times New Roman" panose="02020603050405020304" pitchFamily="18" charset="0"/>
              </a:rPr>
              <a:t>0 </a:t>
            </a:r>
            <a:endParaRPr lang="ko-KR" altLang="en-US" sz="1000" b="1" dirty="0"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582091" y="1993119"/>
            <a:ext cx="360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000" b="1" dirty="0" smtClean="0">
                <a:latin typeface="+mj-ea"/>
                <a:ea typeface="+mj-ea"/>
                <a:cs typeface="Times New Roman" panose="02020603050405020304" pitchFamily="18" charset="0"/>
              </a:rPr>
              <a:t>1</a:t>
            </a:r>
            <a:endParaRPr lang="ko-KR" altLang="en-US" sz="1000" b="1" dirty="0"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582091" y="2351456"/>
            <a:ext cx="360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000" b="1" dirty="0" smtClean="0">
                <a:latin typeface="+mj-ea"/>
                <a:ea typeface="+mj-ea"/>
                <a:cs typeface="Times New Roman" panose="02020603050405020304" pitchFamily="18" charset="0"/>
              </a:rPr>
              <a:t>2</a:t>
            </a:r>
            <a:endParaRPr lang="ko-KR" altLang="en-US" sz="1000" b="1" dirty="0"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582091" y="2709793"/>
            <a:ext cx="360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000" b="1" dirty="0" smtClean="0">
                <a:latin typeface="+mj-ea"/>
                <a:ea typeface="+mj-ea"/>
                <a:cs typeface="Times New Roman" panose="02020603050405020304" pitchFamily="18" charset="0"/>
              </a:rPr>
              <a:t>3</a:t>
            </a:r>
            <a:endParaRPr lang="ko-KR" altLang="en-US" sz="1000" b="1" dirty="0"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582091" y="3068129"/>
            <a:ext cx="360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000" b="1" dirty="0" smtClean="0">
                <a:latin typeface="+mj-ea"/>
                <a:ea typeface="+mj-ea"/>
                <a:cs typeface="Times New Roman" panose="02020603050405020304" pitchFamily="18" charset="0"/>
              </a:rPr>
              <a:t>4</a:t>
            </a:r>
            <a:endParaRPr lang="ko-KR" altLang="en-US" sz="1000" b="1" dirty="0"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582091" y="3426464"/>
            <a:ext cx="360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000" b="1" dirty="0" smtClean="0">
                <a:latin typeface="+mj-ea"/>
                <a:ea typeface="+mj-ea"/>
                <a:cs typeface="Times New Roman" panose="02020603050405020304" pitchFamily="18" charset="0"/>
              </a:rPr>
              <a:t>5</a:t>
            </a:r>
            <a:endParaRPr lang="ko-KR" altLang="en-US" sz="1000" b="1" dirty="0"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34" name="Picture 2" descr="C:\Users\user\Desktop\Urea assay\180116\180116 urea assay\20180116_21004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059" y="1578814"/>
            <a:ext cx="2325921" cy="218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4"/>
          <p:cNvSpPr txBox="1"/>
          <p:nvPr/>
        </p:nvSpPr>
        <p:spPr>
          <a:xfrm>
            <a:off x="7244310" y="1647063"/>
            <a:ext cx="1316016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b="1" dirty="0" smtClean="0">
                <a:latin typeface="+mj-ea"/>
                <a:ea typeface="+mj-ea"/>
                <a:cs typeface="Times New Roman" panose="02020603050405020304" pitchFamily="18" charset="0"/>
              </a:rPr>
              <a:t>Day 2 M </a:t>
            </a:r>
            <a:r>
              <a:rPr lang="en-US" altLang="ko-KR" sz="1000" b="1" dirty="0" err="1" smtClean="0">
                <a:latin typeface="+mj-ea"/>
                <a:ea typeface="+mj-ea"/>
                <a:cs typeface="Times New Roman" panose="02020603050405020304" pitchFamily="18" charset="0"/>
              </a:rPr>
              <a:t>miHep</a:t>
            </a:r>
            <a:r>
              <a:rPr lang="en-US" altLang="ko-KR" sz="1000" b="1" dirty="0" smtClean="0">
                <a:latin typeface="+mj-ea"/>
                <a:ea typeface="+mj-ea"/>
                <a:cs typeface="Times New Roman" panose="02020603050405020304" pitchFamily="18" charset="0"/>
              </a:rPr>
              <a:t> </a:t>
            </a:r>
            <a:endParaRPr lang="ko-KR" altLang="en-US" sz="1000" b="1" dirty="0"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244313" y="1997212"/>
            <a:ext cx="1316016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b="1" dirty="0" smtClean="0">
                <a:latin typeface="+mj-ea"/>
                <a:ea typeface="+mj-ea"/>
                <a:cs typeface="Times New Roman" panose="02020603050405020304" pitchFamily="18" charset="0"/>
              </a:rPr>
              <a:t>Day </a:t>
            </a:r>
            <a:r>
              <a:rPr lang="en-US" altLang="ko-KR" sz="1000" b="1" dirty="0">
                <a:latin typeface="+mj-ea"/>
                <a:ea typeface="+mj-ea"/>
                <a:cs typeface="Times New Roman" panose="02020603050405020304" pitchFamily="18" charset="0"/>
              </a:rPr>
              <a:t>2 F </a:t>
            </a:r>
            <a:r>
              <a:rPr lang="en-US" altLang="ko-KR" sz="1000" b="1" dirty="0" err="1" smtClean="0">
                <a:latin typeface="+mj-ea"/>
                <a:ea typeface="+mj-ea"/>
                <a:cs typeface="Times New Roman" panose="02020603050405020304" pitchFamily="18" charset="0"/>
              </a:rPr>
              <a:t>miHep</a:t>
            </a:r>
            <a:r>
              <a:rPr lang="en-US" altLang="ko-KR" sz="1000" b="1" dirty="0" smtClean="0">
                <a:latin typeface="+mj-ea"/>
                <a:ea typeface="+mj-ea"/>
                <a:cs typeface="Times New Roman" panose="02020603050405020304" pitchFamily="18" charset="0"/>
              </a:rPr>
              <a:t> </a:t>
            </a:r>
            <a:endParaRPr lang="ko-KR" altLang="en-US" sz="1000" b="1" dirty="0"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244313" y="2347364"/>
            <a:ext cx="1316016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b="1" dirty="0" smtClean="0">
                <a:latin typeface="+mj-ea"/>
                <a:ea typeface="+mj-ea"/>
                <a:cs typeface="Times New Roman" panose="02020603050405020304" pitchFamily="18" charset="0"/>
              </a:rPr>
              <a:t>Day </a:t>
            </a:r>
            <a:r>
              <a:rPr lang="en-US" altLang="ko-KR" sz="1000" b="1" dirty="0">
                <a:latin typeface="+mj-ea"/>
                <a:ea typeface="+mj-ea"/>
                <a:cs typeface="Times New Roman" panose="02020603050405020304" pitchFamily="18" charset="0"/>
              </a:rPr>
              <a:t>3 M </a:t>
            </a:r>
            <a:r>
              <a:rPr lang="en-US" altLang="ko-KR" sz="1000" b="1" dirty="0" err="1">
                <a:latin typeface="+mj-ea"/>
                <a:ea typeface="+mj-ea"/>
                <a:cs typeface="Times New Roman" panose="02020603050405020304" pitchFamily="18" charset="0"/>
              </a:rPr>
              <a:t>miHep</a:t>
            </a:r>
            <a:r>
              <a:rPr lang="en-US" altLang="ko-KR" sz="1000" b="1" dirty="0">
                <a:latin typeface="+mj-ea"/>
                <a:ea typeface="+mj-ea"/>
                <a:cs typeface="Times New Roman" panose="02020603050405020304" pitchFamily="18" charset="0"/>
              </a:rPr>
              <a:t> </a:t>
            </a:r>
            <a:endParaRPr lang="ko-KR" altLang="en-US" sz="1000" b="1" dirty="0"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244313" y="2697513"/>
            <a:ext cx="1316016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b="1" dirty="0" smtClean="0">
                <a:latin typeface="+mj-ea"/>
                <a:ea typeface="+mj-ea"/>
                <a:cs typeface="Times New Roman" panose="02020603050405020304" pitchFamily="18" charset="0"/>
              </a:rPr>
              <a:t>Day </a:t>
            </a:r>
            <a:r>
              <a:rPr lang="en-US" altLang="ko-KR" sz="1000" b="1" dirty="0">
                <a:latin typeface="+mj-ea"/>
                <a:ea typeface="+mj-ea"/>
                <a:cs typeface="Times New Roman" panose="02020603050405020304" pitchFamily="18" charset="0"/>
              </a:rPr>
              <a:t>3 F </a:t>
            </a:r>
            <a:r>
              <a:rPr lang="en-US" altLang="ko-KR" sz="1000" b="1" dirty="0" err="1" smtClean="0">
                <a:latin typeface="+mj-ea"/>
                <a:ea typeface="+mj-ea"/>
                <a:cs typeface="Times New Roman" panose="02020603050405020304" pitchFamily="18" charset="0"/>
              </a:rPr>
              <a:t>miHep</a:t>
            </a:r>
            <a:r>
              <a:rPr lang="en-US" altLang="ko-KR" sz="1000" b="1" dirty="0" smtClean="0">
                <a:latin typeface="+mj-ea"/>
                <a:ea typeface="+mj-ea"/>
                <a:cs typeface="Times New Roman" panose="02020603050405020304" pitchFamily="18" charset="0"/>
              </a:rPr>
              <a:t> </a:t>
            </a:r>
            <a:endParaRPr lang="ko-KR" altLang="en-US" sz="1000" b="1" dirty="0"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244313" y="3035385"/>
            <a:ext cx="1316016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b="1" dirty="0" err="1" smtClean="0">
                <a:latin typeface="+mj-ea"/>
                <a:ea typeface="+mj-ea"/>
                <a:cs typeface="Times New Roman" panose="02020603050405020304" pitchFamily="18" charset="0"/>
              </a:rPr>
              <a:t>iHep</a:t>
            </a:r>
            <a:r>
              <a:rPr lang="en-US" altLang="ko-KR" sz="1000" b="1" dirty="0" smtClean="0">
                <a:latin typeface="+mj-ea"/>
                <a:ea typeface="+mj-ea"/>
                <a:cs typeface="Times New Roman" panose="02020603050405020304" pitchFamily="18" charset="0"/>
              </a:rPr>
              <a:t> Medium </a:t>
            </a:r>
            <a:endParaRPr lang="ko-KR" altLang="en-US" sz="1000" b="1" dirty="0"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cxnSp>
        <p:nvCxnSpPr>
          <p:cNvPr id="40" name="직선 연결선 39"/>
          <p:cNvCxnSpPr/>
          <p:nvPr/>
        </p:nvCxnSpPr>
        <p:spPr>
          <a:xfrm>
            <a:off x="6137440" y="1628394"/>
            <a:ext cx="0" cy="208785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103948" y="1270762"/>
            <a:ext cx="3932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 smtClean="0">
                <a:latin typeface="+mj-ea"/>
                <a:ea typeface="+mj-ea"/>
                <a:cs typeface="Times New Roman" panose="02020603050405020304" pitchFamily="18" charset="0"/>
              </a:rPr>
              <a:t>B</a:t>
            </a:r>
            <a:endParaRPr lang="ko-KR" altLang="en-US" sz="1000" b="1" dirty="0"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168770" y="1596454"/>
            <a:ext cx="1299321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b="1" dirty="0" smtClean="0">
                <a:latin typeface="+mj-ea"/>
                <a:ea typeface="+mj-ea"/>
                <a:cs typeface="Times New Roman" panose="02020603050405020304" pitchFamily="18" charset="0"/>
              </a:rPr>
              <a:t>Day 2 M </a:t>
            </a:r>
            <a:r>
              <a:rPr lang="en-US" altLang="ko-KR" sz="1000" b="1" dirty="0" err="1" smtClean="0">
                <a:latin typeface="+mj-ea"/>
                <a:ea typeface="+mj-ea"/>
                <a:cs typeface="Times New Roman" panose="02020603050405020304" pitchFamily="18" charset="0"/>
              </a:rPr>
              <a:t>miHep</a:t>
            </a:r>
            <a:r>
              <a:rPr lang="en-US" altLang="ko-KR" sz="1000" b="1" dirty="0" smtClean="0">
                <a:latin typeface="+mj-ea"/>
                <a:ea typeface="+mj-ea"/>
                <a:cs typeface="Times New Roman" panose="02020603050405020304" pitchFamily="18" charset="0"/>
              </a:rPr>
              <a:t> </a:t>
            </a:r>
            <a:endParaRPr lang="ko-KR" altLang="en-US" sz="1000" b="1" dirty="0"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168773" y="1980014"/>
            <a:ext cx="1299321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b="1" dirty="0" smtClean="0">
                <a:latin typeface="+mj-ea"/>
                <a:ea typeface="+mj-ea"/>
                <a:cs typeface="Times New Roman" panose="02020603050405020304" pitchFamily="18" charset="0"/>
              </a:rPr>
              <a:t>Day </a:t>
            </a:r>
            <a:r>
              <a:rPr lang="en-US" altLang="ko-KR" sz="1000" b="1" dirty="0">
                <a:latin typeface="+mj-ea"/>
                <a:ea typeface="+mj-ea"/>
                <a:cs typeface="Times New Roman" panose="02020603050405020304" pitchFamily="18" charset="0"/>
              </a:rPr>
              <a:t>2 F </a:t>
            </a:r>
            <a:r>
              <a:rPr lang="en-US" altLang="ko-KR" sz="1000" b="1" dirty="0" err="1" smtClean="0">
                <a:latin typeface="+mj-ea"/>
                <a:ea typeface="+mj-ea"/>
                <a:cs typeface="Times New Roman" panose="02020603050405020304" pitchFamily="18" charset="0"/>
              </a:rPr>
              <a:t>miHep</a:t>
            </a:r>
            <a:r>
              <a:rPr lang="en-US" altLang="ko-KR" sz="1000" b="1" dirty="0" smtClean="0">
                <a:latin typeface="+mj-ea"/>
                <a:ea typeface="+mj-ea"/>
                <a:cs typeface="Times New Roman" panose="02020603050405020304" pitchFamily="18" charset="0"/>
              </a:rPr>
              <a:t> </a:t>
            </a:r>
            <a:endParaRPr lang="ko-KR" altLang="en-US" sz="1000" b="1" dirty="0"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168773" y="2363574"/>
            <a:ext cx="1299321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b="1" dirty="0" smtClean="0">
                <a:latin typeface="+mj-ea"/>
                <a:ea typeface="+mj-ea"/>
                <a:cs typeface="Times New Roman" panose="02020603050405020304" pitchFamily="18" charset="0"/>
              </a:rPr>
              <a:t>Day </a:t>
            </a:r>
            <a:r>
              <a:rPr lang="en-US" altLang="ko-KR" sz="1000" b="1" dirty="0">
                <a:latin typeface="+mj-ea"/>
                <a:ea typeface="+mj-ea"/>
                <a:cs typeface="Times New Roman" panose="02020603050405020304" pitchFamily="18" charset="0"/>
              </a:rPr>
              <a:t>3 M </a:t>
            </a:r>
            <a:r>
              <a:rPr lang="en-US" altLang="ko-KR" sz="1000" b="1" dirty="0" err="1">
                <a:latin typeface="+mj-ea"/>
                <a:ea typeface="+mj-ea"/>
                <a:cs typeface="Times New Roman" panose="02020603050405020304" pitchFamily="18" charset="0"/>
              </a:rPr>
              <a:t>miHep</a:t>
            </a:r>
            <a:r>
              <a:rPr lang="en-US" altLang="ko-KR" sz="1000" b="1" dirty="0">
                <a:latin typeface="+mj-ea"/>
                <a:ea typeface="+mj-ea"/>
                <a:cs typeface="Times New Roman" panose="02020603050405020304" pitchFamily="18" charset="0"/>
              </a:rPr>
              <a:t> </a:t>
            </a:r>
            <a:endParaRPr lang="ko-KR" altLang="en-US" sz="1000" b="1" dirty="0"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168773" y="2747134"/>
            <a:ext cx="1299321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b="1" dirty="0" smtClean="0">
                <a:latin typeface="+mj-ea"/>
                <a:ea typeface="+mj-ea"/>
                <a:cs typeface="Times New Roman" panose="02020603050405020304" pitchFamily="18" charset="0"/>
              </a:rPr>
              <a:t>Day </a:t>
            </a:r>
            <a:r>
              <a:rPr lang="en-US" altLang="ko-KR" sz="1000" b="1" dirty="0">
                <a:latin typeface="+mj-ea"/>
                <a:ea typeface="+mj-ea"/>
                <a:cs typeface="Times New Roman" panose="02020603050405020304" pitchFamily="18" charset="0"/>
              </a:rPr>
              <a:t>3 F </a:t>
            </a:r>
            <a:r>
              <a:rPr lang="en-US" altLang="ko-KR" sz="1000" b="1" dirty="0" err="1" smtClean="0">
                <a:latin typeface="+mj-ea"/>
                <a:ea typeface="+mj-ea"/>
                <a:cs typeface="Times New Roman" panose="02020603050405020304" pitchFamily="18" charset="0"/>
              </a:rPr>
              <a:t>miHep</a:t>
            </a:r>
            <a:r>
              <a:rPr lang="en-US" altLang="ko-KR" sz="1000" b="1" dirty="0" smtClean="0">
                <a:latin typeface="+mj-ea"/>
                <a:ea typeface="+mj-ea"/>
                <a:cs typeface="Times New Roman" panose="02020603050405020304" pitchFamily="18" charset="0"/>
              </a:rPr>
              <a:t> </a:t>
            </a:r>
            <a:endParaRPr lang="ko-KR" altLang="en-US" sz="1000" b="1" dirty="0"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168773" y="3130694"/>
            <a:ext cx="1299321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b="1" dirty="0" err="1" smtClean="0">
                <a:latin typeface="+mj-ea"/>
                <a:ea typeface="+mj-ea"/>
                <a:cs typeface="Times New Roman" panose="02020603050405020304" pitchFamily="18" charset="0"/>
              </a:rPr>
              <a:t>iHep</a:t>
            </a:r>
            <a:r>
              <a:rPr lang="en-US" altLang="ko-KR" sz="1000" b="1" dirty="0" smtClean="0">
                <a:latin typeface="+mj-ea"/>
                <a:ea typeface="+mj-ea"/>
                <a:cs typeface="Times New Roman" panose="02020603050405020304" pitchFamily="18" charset="0"/>
              </a:rPr>
              <a:t> Medium </a:t>
            </a:r>
            <a:endParaRPr lang="ko-KR" altLang="en-US" sz="1000" b="1" dirty="0"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47" name="부제목 2">
            <a:extLst>
              <a:ext uri="{FF2B5EF4-FFF2-40B4-BE49-F238E27FC236}">
                <a16:creationId xmlns="" xmlns:a16="http://schemas.microsoft.com/office/drawing/2014/main" id="{735DC412-309A-4C10-86D7-576A0115964C}"/>
              </a:ext>
            </a:extLst>
          </p:cNvPr>
          <p:cNvSpPr txBox="1">
            <a:spLocks/>
          </p:cNvSpPr>
          <p:nvPr/>
        </p:nvSpPr>
        <p:spPr>
          <a:xfrm>
            <a:off x="5281682" y="1193255"/>
            <a:ext cx="773264" cy="34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000" b="1" dirty="0" smtClean="0">
                <a:latin typeface="+mj-ea"/>
                <a:ea typeface="+mj-ea"/>
                <a:cs typeface="Times New Roman" panose="02020603050405020304" pitchFamily="18" charset="0"/>
              </a:rPr>
              <a:t>Standard</a:t>
            </a:r>
            <a:endParaRPr lang="en-US" altLang="ko-KR" sz="1000" b="1" dirty="0"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48" name="부제목 2">
            <a:extLst>
              <a:ext uri="{FF2B5EF4-FFF2-40B4-BE49-F238E27FC236}">
                <a16:creationId xmlns="" xmlns:a16="http://schemas.microsoft.com/office/drawing/2014/main" id="{735DC412-309A-4C10-86D7-576A0115964C}"/>
              </a:ext>
            </a:extLst>
          </p:cNvPr>
          <p:cNvSpPr txBox="1">
            <a:spLocks/>
          </p:cNvSpPr>
          <p:nvPr/>
        </p:nvSpPr>
        <p:spPr>
          <a:xfrm>
            <a:off x="6302172" y="1193255"/>
            <a:ext cx="773264" cy="34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000" b="1" dirty="0" smtClean="0">
                <a:latin typeface="+mj-ea"/>
                <a:ea typeface="+mj-ea"/>
                <a:cs typeface="Times New Roman" panose="02020603050405020304" pitchFamily="18" charset="0"/>
              </a:rPr>
              <a:t>Sample</a:t>
            </a:r>
            <a:endParaRPr lang="en-US" altLang="ko-KR" sz="1000" b="1" dirty="0"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1148984" y="1301086"/>
            <a:ext cx="55335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b="1" i="1" dirty="0">
                <a:latin typeface="+mj-ea"/>
                <a:ea typeface="+mj-ea"/>
                <a:cs typeface="Times New Roman" panose="02020603050405020304" pitchFamily="18" charset="0"/>
              </a:rPr>
              <a:t>n</a:t>
            </a:r>
            <a:r>
              <a:rPr lang="en-US" altLang="ko-KR" sz="1000" b="1" dirty="0">
                <a:latin typeface="+mj-ea"/>
                <a:ea typeface="+mj-ea"/>
                <a:cs typeface="Times New Roman" panose="02020603050405020304" pitchFamily="18" charset="0"/>
              </a:rPr>
              <a:t>g/ml</a:t>
            </a:r>
          </a:p>
        </p:txBody>
      </p:sp>
      <p:sp>
        <p:nvSpPr>
          <p:cNvPr id="50" name="직사각형 49"/>
          <p:cNvSpPr/>
          <p:nvPr/>
        </p:nvSpPr>
        <p:spPr>
          <a:xfrm>
            <a:off x="4387795" y="1380273"/>
            <a:ext cx="54213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000" b="1" dirty="0" smtClean="0">
                <a:latin typeface="+mj-ea"/>
                <a:ea typeface="+mj-ea"/>
                <a:cs typeface="Times New Roman" panose="02020603050405020304" pitchFamily="18" charset="0"/>
              </a:rPr>
              <a:t>n </a:t>
            </a:r>
            <a:r>
              <a:rPr lang="en-US" altLang="ko-KR" sz="1000" b="1" dirty="0" err="1" smtClean="0">
                <a:latin typeface="+mj-ea"/>
                <a:ea typeface="+mj-ea"/>
                <a:cs typeface="Times New Roman" panose="02020603050405020304" pitchFamily="18" charset="0"/>
              </a:rPr>
              <a:t>mol</a:t>
            </a:r>
            <a:endParaRPr lang="ko-KR" altLang="en-US" sz="1000" b="1" dirty="0"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51" name="직사각형 50"/>
          <p:cNvSpPr/>
          <p:nvPr/>
        </p:nvSpPr>
        <p:spPr>
          <a:xfrm>
            <a:off x="2575512" y="1542538"/>
            <a:ext cx="593259" cy="1878913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 b="1">
              <a:latin typeface="+mj-ea"/>
              <a:ea typeface="+mj-ea"/>
            </a:endParaRPr>
          </a:p>
        </p:txBody>
      </p:sp>
      <p:sp>
        <p:nvSpPr>
          <p:cNvPr id="52" name="직사각형 51"/>
          <p:cNvSpPr/>
          <p:nvPr/>
        </p:nvSpPr>
        <p:spPr>
          <a:xfrm>
            <a:off x="1736936" y="4170481"/>
            <a:ext cx="1438891" cy="379627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 b="1">
              <a:latin typeface="+mj-ea"/>
              <a:ea typeface="+mj-ea"/>
            </a:endParaRPr>
          </a:p>
        </p:txBody>
      </p:sp>
      <p:sp>
        <p:nvSpPr>
          <p:cNvPr id="53" name="직사각형 52"/>
          <p:cNvSpPr/>
          <p:nvPr/>
        </p:nvSpPr>
        <p:spPr>
          <a:xfrm>
            <a:off x="4991290" y="1593861"/>
            <a:ext cx="1146150" cy="216584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 b="1">
              <a:latin typeface="+mj-ea"/>
              <a:ea typeface="+mj-ea"/>
            </a:endParaRPr>
          </a:p>
        </p:txBody>
      </p:sp>
      <p:sp>
        <p:nvSpPr>
          <p:cNvPr id="54" name="직사각형 53"/>
          <p:cNvSpPr/>
          <p:nvPr/>
        </p:nvSpPr>
        <p:spPr>
          <a:xfrm>
            <a:off x="6131019" y="1593860"/>
            <a:ext cx="1146150" cy="2165848"/>
          </a:xfrm>
          <a:prstGeom prst="rect">
            <a:avLst/>
          </a:prstGeom>
          <a:noFill/>
          <a:ln w="127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 b="1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73044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Box 85"/>
          <p:cNvSpPr txBox="1"/>
          <p:nvPr/>
        </p:nvSpPr>
        <p:spPr>
          <a:xfrm>
            <a:off x="0" y="6560906"/>
            <a:ext cx="29851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 smtClean="0">
                <a:latin typeface="+mn-ea"/>
                <a:cs typeface="Times New Roman" panose="02020603050405020304" pitchFamily="18" charset="0"/>
              </a:rPr>
              <a:t>Supplementary </a:t>
            </a:r>
            <a:r>
              <a:rPr lang="en-US" altLang="ko-KR" sz="1400" b="1" dirty="0">
                <a:latin typeface="+mn-ea"/>
                <a:cs typeface="Times New Roman" panose="02020603050405020304" pitchFamily="18" charset="0"/>
              </a:rPr>
              <a:t>figure </a:t>
            </a:r>
            <a:r>
              <a:rPr lang="en-US" altLang="ko-KR" sz="1400" b="1" dirty="0" smtClean="0">
                <a:latin typeface="+mn-ea"/>
                <a:cs typeface="Times New Roman" panose="02020603050405020304" pitchFamily="18" charset="0"/>
              </a:rPr>
              <a:t>2 </a:t>
            </a:r>
            <a:endParaRPr lang="ko-KR" altLang="en-US" sz="1400" b="1" dirty="0"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114" name="그림 1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396" y="1061543"/>
            <a:ext cx="4309233" cy="4093280"/>
          </a:xfrm>
          <a:prstGeom prst="rect">
            <a:avLst/>
          </a:prstGeom>
        </p:spPr>
      </p:pic>
      <p:sp>
        <p:nvSpPr>
          <p:cNvPr id="120" name="제목 1">
            <a:extLst>
              <a:ext uri="{FF2B5EF4-FFF2-40B4-BE49-F238E27FC236}">
                <a16:creationId xmlns="" xmlns:a16="http://schemas.microsoft.com/office/drawing/2014/main" id="{443D0791-A731-42B7-BC69-987AD87F5D2F}"/>
              </a:ext>
            </a:extLst>
          </p:cNvPr>
          <p:cNvSpPr txBox="1">
            <a:spLocks/>
          </p:cNvSpPr>
          <p:nvPr/>
        </p:nvSpPr>
        <p:spPr>
          <a:xfrm>
            <a:off x="3968570" y="1017461"/>
            <a:ext cx="1080000" cy="1663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00" b="1" dirty="0" smtClean="0">
                <a:latin typeface="+mn-ea"/>
                <a:ea typeface="+mn-ea"/>
                <a:cs typeface="Times New Roman" panose="02020603050405020304" pitchFamily="18" charset="0"/>
              </a:rPr>
              <a:t>c.</a:t>
            </a:r>
            <a:r>
              <a:rPr lang="en-US" altLang="ko-KR" sz="1000" b="1" i="1" dirty="0" smtClean="0">
                <a:latin typeface="+mn-ea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ko-KR" sz="1000" b="1" i="1" dirty="0" err="1" smtClean="0">
                <a:latin typeface="+mn-ea"/>
                <a:ea typeface="+mn-ea"/>
                <a:cs typeface="Times New Roman" panose="02020603050405020304" pitchFamily="18" charset="0"/>
              </a:rPr>
              <a:t>mAat</a:t>
            </a:r>
            <a:endParaRPr lang="ko-KR" altLang="en-US" sz="1000" b="1" i="1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1" name="제목 1">
            <a:extLst>
              <a:ext uri="{FF2B5EF4-FFF2-40B4-BE49-F238E27FC236}">
                <a16:creationId xmlns="" xmlns:a16="http://schemas.microsoft.com/office/drawing/2014/main" id="{A196E405-1315-47AC-BFB8-56E7A6D09CE2}"/>
              </a:ext>
            </a:extLst>
          </p:cNvPr>
          <p:cNvSpPr txBox="1">
            <a:spLocks/>
          </p:cNvSpPr>
          <p:nvPr/>
        </p:nvSpPr>
        <p:spPr>
          <a:xfrm>
            <a:off x="2543764" y="1017461"/>
            <a:ext cx="1080000" cy="1663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00" b="1" dirty="0" smtClean="0">
                <a:latin typeface="+mn-ea"/>
                <a:ea typeface="+mn-ea"/>
                <a:cs typeface="Times New Roman" panose="02020603050405020304" pitchFamily="18" charset="0"/>
              </a:rPr>
              <a:t>b.</a:t>
            </a:r>
            <a:r>
              <a:rPr lang="en-US" altLang="ko-KR" sz="1000" b="1" i="1" dirty="0" smtClean="0">
                <a:latin typeface="+mn-ea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ko-KR" sz="1000" b="1" i="1" dirty="0" err="1" smtClean="0">
                <a:latin typeface="+mn-ea"/>
                <a:ea typeface="+mn-ea"/>
                <a:cs typeface="Times New Roman" panose="02020603050405020304" pitchFamily="18" charset="0"/>
              </a:rPr>
              <a:t>mAfp</a:t>
            </a:r>
            <a:endParaRPr lang="ko-KR" altLang="en-US" sz="1000" b="1" i="1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2" name="제목 1">
            <a:extLst>
              <a:ext uri="{FF2B5EF4-FFF2-40B4-BE49-F238E27FC236}">
                <a16:creationId xmlns="" xmlns:a16="http://schemas.microsoft.com/office/drawing/2014/main" id="{B1718F39-CEA3-4A4B-95BE-90D63761A10D}"/>
              </a:ext>
            </a:extLst>
          </p:cNvPr>
          <p:cNvSpPr txBox="1">
            <a:spLocks/>
          </p:cNvSpPr>
          <p:nvPr/>
        </p:nvSpPr>
        <p:spPr>
          <a:xfrm>
            <a:off x="1200848" y="2053037"/>
            <a:ext cx="1080000" cy="1663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00" b="1" dirty="0" smtClean="0">
                <a:latin typeface="+mn-ea"/>
                <a:ea typeface="+mn-ea"/>
                <a:cs typeface="Times New Roman" panose="02020603050405020304" pitchFamily="18" charset="0"/>
              </a:rPr>
              <a:t>d. </a:t>
            </a:r>
            <a:r>
              <a:rPr lang="en-US" altLang="ko-KR" sz="1000" b="1" i="1" dirty="0" err="1" smtClean="0">
                <a:latin typeface="+mn-ea"/>
                <a:ea typeface="+mn-ea"/>
                <a:cs typeface="Times New Roman" panose="02020603050405020304" pitchFamily="18" charset="0"/>
              </a:rPr>
              <a:t>mTrf</a:t>
            </a:r>
            <a:endParaRPr lang="ko-KR" altLang="en-US" sz="1000" b="1" i="1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3" name="제목 1">
            <a:extLst>
              <a:ext uri="{FF2B5EF4-FFF2-40B4-BE49-F238E27FC236}">
                <a16:creationId xmlns="" xmlns:a16="http://schemas.microsoft.com/office/drawing/2014/main" id="{B8F6AB1E-771B-40EC-87F3-3FB4D0D0556A}"/>
              </a:ext>
            </a:extLst>
          </p:cNvPr>
          <p:cNvSpPr txBox="1">
            <a:spLocks/>
          </p:cNvSpPr>
          <p:nvPr/>
        </p:nvSpPr>
        <p:spPr>
          <a:xfrm>
            <a:off x="2543764" y="2053037"/>
            <a:ext cx="1080000" cy="1343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00" b="1" dirty="0" smtClean="0">
                <a:latin typeface="+mn-ea"/>
                <a:ea typeface="+mn-ea"/>
                <a:cs typeface="Times New Roman" panose="02020603050405020304" pitchFamily="18" charset="0"/>
              </a:rPr>
              <a:t>e. </a:t>
            </a:r>
            <a:r>
              <a:rPr lang="en-US" altLang="ko-KR" sz="1000" b="1" i="1" dirty="0" err="1" smtClean="0">
                <a:latin typeface="+mn-ea"/>
                <a:ea typeface="+mn-ea"/>
                <a:cs typeface="Times New Roman" panose="02020603050405020304" pitchFamily="18" charset="0"/>
              </a:rPr>
              <a:t>mEcad</a:t>
            </a:r>
            <a:endParaRPr lang="ko-KR" altLang="en-US" sz="1000" b="1" i="1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4" name="제목 1">
            <a:extLst>
              <a:ext uri="{FF2B5EF4-FFF2-40B4-BE49-F238E27FC236}">
                <a16:creationId xmlns="" xmlns:a16="http://schemas.microsoft.com/office/drawing/2014/main" id="{48408AD4-9B14-4243-BF1B-91FC2C9820C1}"/>
              </a:ext>
            </a:extLst>
          </p:cNvPr>
          <p:cNvSpPr txBox="1">
            <a:spLocks/>
          </p:cNvSpPr>
          <p:nvPr/>
        </p:nvSpPr>
        <p:spPr>
          <a:xfrm>
            <a:off x="1200848" y="1017461"/>
            <a:ext cx="1080000" cy="1663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00" b="1" dirty="0" smtClean="0">
                <a:latin typeface="+mn-ea"/>
                <a:ea typeface="+mn-ea"/>
                <a:cs typeface="Times New Roman" panose="02020603050405020304" pitchFamily="18" charset="0"/>
              </a:rPr>
              <a:t>a.</a:t>
            </a:r>
            <a:r>
              <a:rPr lang="en-US" altLang="ko-KR" sz="1000" b="1" i="1" dirty="0" smtClean="0">
                <a:latin typeface="+mn-ea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ko-KR" sz="1000" b="1" i="1" dirty="0" err="1" smtClean="0">
                <a:latin typeface="+mn-ea"/>
                <a:ea typeface="+mn-ea"/>
                <a:cs typeface="Times New Roman" panose="02020603050405020304" pitchFamily="18" charset="0"/>
              </a:rPr>
              <a:t>mAlb</a:t>
            </a:r>
            <a:endParaRPr lang="ko-KR" altLang="en-US" sz="1000" b="1" i="1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5" name="제목 1">
            <a:extLst>
              <a:ext uri="{FF2B5EF4-FFF2-40B4-BE49-F238E27FC236}">
                <a16:creationId xmlns="" xmlns:a16="http://schemas.microsoft.com/office/drawing/2014/main" id="{A2817D2D-C2B8-4087-A1BD-7C7C01E463C2}"/>
              </a:ext>
            </a:extLst>
          </p:cNvPr>
          <p:cNvSpPr txBox="1">
            <a:spLocks/>
          </p:cNvSpPr>
          <p:nvPr/>
        </p:nvSpPr>
        <p:spPr>
          <a:xfrm>
            <a:off x="3968570" y="2053037"/>
            <a:ext cx="1080000" cy="1663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00" b="1" dirty="0" smtClean="0">
                <a:latin typeface="+mn-ea"/>
                <a:ea typeface="+mn-ea"/>
                <a:cs typeface="Times New Roman" panose="02020603050405020304" pitchFamily="18" charset="0"/>
              </a:rPr>
              <a:t>f. </a:t>
            </a:r>
            <a:r>
              <a:rPr lang="en-US" altLang="ko-KR" sz="1000" b="1" i="1" dirty="0" err="1" smtClean="0">
                <a:latin typeface="+mn-ea"/>
                <a:ea typeface="+mn-ea"/>
                <a:cs typeface="Times New Roman" panose="02020603050405020304" pitchFamily="18" charset="0"/>
              </a:rPr>
              <a:t>mVim</a:t>
            </a:r>
            <a:endParaRPr lang="ko-KR" altLang="en-US" sz="1000" b="1" i="1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9" name="제목 1">
            <a:extLst>
              <a:ext uri="{FF2B5EF4-FFF2-40B4-BE49-F238E27FC236}">
                <a16:creationId xmlns="" xmlns:a16="http://schemas.microsoft.com/office/drawing/2014/main" id="{9B2757BE-CBD4-47C4-98FB-9DD8C00905FF}"/>
              </a:ext>
            </a:extLst>
          </p:cNvPr>
          <p:cNvSpPr txBox="1">
            <a:spLocks/>
          </p:cNvSpPr>
          <p:nvPr/>
        </p:nvSpPr>
        <p:spPr>
          <a:xfrm>
            <a:off x="1200848" y="3052915"/>
            <a:ext cx="108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00" b="1" dirty="0" smtClean="0">
                <a:latin typeface="+mn-ea"/>
                <a:ea typeface="+mn-ea"/>
                <a:cs typeface="Times New Roman" panose="02020603050405020304" pitchFamily="18" charset="0"/>
              </a:rPr>
              <a:t>a. </a:t>
            </a:r>
            <a:r>
              <a:rPr lang="en-US" altLang="ko-KR" sz="1000" b="1" i="1" dirty="0" smtClean="0">
                <a:latin typeface="+mn-ea"/>
                <a:ea typeface="+mn-ea"/>
                <a:cs typeface="Times New Roman" panose="02020603050405020304" pitchFamily="18" charset="0"/>
              </a:rPr>
              <a:t>mCyp1a1</a:t>
            </a:r>
            <a:endParaRPr lang="ko-KR" altLang="en-US" sz="1000" b="1" i="1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0" name="제목 1">
            <a:extLst>
              <a:ext uri="{FF2B5EF4-FFF2-40B4-BE49-F238E27FC236}">
                <a16:creationId xmlns="" xmlns:a16="http://schemas.microsoft.com/office/drawing/2014/main" id="{FAA95E14-91E3-491A-A0DF-C36B779BFB45}"/>
              </a:ext>
            </a:extLst>
          </p:cNvPr>
          <p:cNvSpPr txBox="1">
            <a:spLocks/>
          </p:cNvSpPr>
          <p:nvPr/>
        </p:nvSpPr>
        <p:spPr>
          <a:xfrm>
            <a:off x="2543764" y="3052915"/>
            <a:ext cx="108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00" b="1" dirty="0" smtClean="0">
                <a:latin typeface="+mn-ea"/>
                <a:ea typeface="+mn-ea"/>
                <a:cs typeface="Times New Roman" panose="02020603050405020304" pitchFamily="18" charset="0"/>
              </a:rPr>
              <a:t>b.</a:t>
            </a:r>
            <a:r>
              <a:rPr lang="en-US" altLang="ko-KR" sz="1000" b="1" i="1" dirty="0" smtClean="0">
                <a:latin typeface="+mn-ea"/>
                <a:ea typeface="+mn-ea"/>
                <a:cs typeface="Times New Roman" panose="02020603050405020304" pitchFamily="18" charset="0"/>
              </a:rPr>
              <a:t> mCyp1a2</a:t>
            </a:r>
            <a:endParaRPr lang="ko-KR" altLang="en-US" sz="1000" b="1" i="1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1" name="제목 1">
            <a:extLst>
              <a:ext uri="{FF2B5EF4-FFF2-40B4-BE49-F238E27FC236}">
                <a16:creationId xmlns="" xmlns:a16="http://schemas.microsoft.com/office/drawing/2014/main" id="{253E43B7-6F03-4BF8-A527-384EE3E07822}"/>
              </a:ext>
            </a:extLst>
          </p:cNvPr>
          <p:cNvSpPr txBox="1">
            <a:spLocks/>
          </p:cNvSpPr>
          <p:nvPr/>
        </p:nvSpPr>
        <p:spPr>
          <a:xfrm>
            <a:off x="3968570" y="3052915"/>
            <a:ext cx="108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00" b="1" dirty="0" smtClean="0">
                <a:latin typeface="+mn-ea"/>
                <a:ea typeface="+mn-ea"/>
                <a:cs typeface="Times New Roman" panose="02020603050405020304" pitchFamily="18" charset="0"/>
              </a:rPr>
              <a:t>c. </a:t>
            </a:r>
            <a:r>
              <a:rPr lang="en-US" altLang="ko-KR" sz="1000" b="1" i="1" dirty="0" smtClean="0">
                <a:latin typeface="+mn-ea"/>
                <a:ea typeface="+mn-ea"/>
                <a:cs typeface="Times New Roman" panose="02020603050405020304" pitchFamily="18" charset="0"/>
              </a:rPr>
              <a:t>mCyp2a5</a:t>
            </a:r>
            <a:endParaRPr lang="ko-KR" altLang="en-US" sz="1000" b="1" i="1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2" name="제목 1">
            <a:extLst>
              <a:ext uri="{FF2B5EF4-FFF2-40B4-BE49-F238E27FC236}">
                <a16:creationId xmlns="" xmlns:a16="http://schemas.microsoft.com/office/drawing/2014/main" id="{2AF57C86-6618-4BAC-8798-5C039440C677}"/>
              </a:ext>
            </a:extLst>
          </p:cNvPr>
          <p:cNvSpPr txBox="1">
            <a:spLocks/>
          </p:cNvSpPr>
          <p:nvPr/>
        </p:nvSpPr>
        <p:spPr>
          <a:xfrm>
            <a:off x="1200848" y="4052792"/>
            <a:ext cx="108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00" b="1" dirty="0" smtClean="0">
                <a:latin typeface="+mn-ea"/>
                <a:ea typeface="+mn-ea"/>
                <a:cs typeface="Times New Roman" panose="02020603050405020304" pitchFamily="18" charset="0"/>
              </a:rPr>
              <a:t>d. </a:t>
            </a:r>
            <a:r>
              <a:rPr lang="en-US" altLang="ko-KR" sz="1000" b="1" i="1" dirty="0" smtClean="0">
                <a:latin typeface="+mn-ea"/>
                <a:ea typeface="+mn-ea"/>
                <a:cs typeface="Times New Roman" panose="02020603050405020304" pitchFamily="18" charset="0"/>
              </a:rPr>
              <a:t>mCyp2d22</a:t>
            </a:r>
            <a:endParaRPr lang="ko-KR" altLang="en-US" sz="1000" b="1" i="1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3" name="제목 1">
            <a:extLst>
              <a:ext uri="{FF2B5EF4-FFF2-40B4-BE49-F238E27FC236}">
                <a16:creationId xmlns="" xmlns:a16="http://schemas.microsoft.com/office/drawing/2014/main" id="{5D9FB70F-F283-4966-B002-A75FEF172D6D}"/>
              </a:ext>
            </a:extLst>
          </p:cNvPr>
          <p:cNvSpPr txBox="1">
            <a:spLocks/>
          </p:cNvSpPr>
          <p:nvPr/>
        </p:nvSpPr>
        <p:spPr>
          <a:xfrm>
            <a:off x="2543764" y="4052792"/>
            <a:ext cx="108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00" b="1" dirty="0" smtClean="0">
                <a:latin typeface="+mn-ea"/>
                <a:ea typeface="+mn-ea"/>
                <a:cs typeface="Times New Roman" panose="02020603050405020304" pitchFamily="18" charset="0"/>
              </a:rPr>
              <a:t>e. </a:t>
            </a:r>
            <a:r>
              <a:rPr lang="en-US" altLang="ko-KR" sz="1000" b="1" i="1" dirty="0" smtClean="0">
                <a:latin typeface="+mn-ea"/>
                <a:ea typeface="+mn-ea"/>
                <a:cs typeface="Times New Roman" panose="02020603050405020304" pitchFamily="18" charset="0"/>
              </a:rPr>
              <a:t>mCyp3a11</a:t>
            </a:r>
            <a:endParaRPr lang="ko-KR" altLang="en-US" sz="1000" b="1" i="1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4" name="제목 1">
            <a:extLst>
              <a:ext uri="{FF2B5EF4-FFF2-40B4-BE49-F238E27FC236}">
                <a16:creationId xmlns="" xmlns:a16="http://schemas.microsoft.com/office/drawing/2014/main" id="{84216555-30A5-464E-A608-447D330305A5}"/>
              </a:ext>
            </a:extLst>
          </p:cNvPr>
          <p:cNvSpPr txBox="1">
            <a:spLocks/>
          </p:cNvSpPr>
          <p:nvPr/>
        </p:nvSpPr>
        <p:spPr>
          <a:xfrm>
            <a:off x="3968570" y="4052792"/>
            <a:ext cx="108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00" b="1" dirty="0" smtClean="0">
                <a:latin typeface="+mn-ea"/>
                <a:ea typeface="+mn-ea"/>
                <a:cs typeface="Times New Roman" panose="02020603050405020304" pitchFamily="18" charset="0"/>
              </a:rPr>
              <a:t>f. </a:t>
            </a:r>
            <a:r>
              <a:rPr lang="en-US" altLang="ko-KR" sz="1000" b="1" i="1" dirty="0" smtClean="0">
                <a:latin typeface="+mn-ea"/>
                <a:ea typeface="+mn-ea"/>
                <a:cs typeface="Times New Roman" panose="02020603050405020304" pitchFamily="18" charset="0"/>
              </a:rPr>
              <a:t>mCyp3a13</a:t>
            </a:r>
            <a:endParaRPr lang="ko-KR" altLang="en-US" sz="1000" b="1" i="1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5" name="제목 1">
            <a:extLst>
              <a:ext uri="{FF2B5EF4-FFF2-40B4-BE49-F238E27FC236}">
                <a16:creationId xmlns="" xmlns:a16="http://schemas.microsoft.com/office/drawing/2014/main" id="{1B4FA92F-BBB9-4320-992B-B59F6F30ECDE}"/>
              </a:ext>
            </a:extLst>
          </p:cNvPr>
          <p:cNvSpPr txBox="1">
            <a:spLocks/>
          </p:cNvSpPr>
          <p:nvPr/>
        </p:nvSpPr>
        <p:spPr>
          <a:xfrm>
            <a:off x="460258" y="883159"/>
            <a:ext cx="314138" cy="2723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200" b="1" dirty="0">
                <a:latin typeface="+mn-ea"/>
                <a:ea typeface="+mn-ea"/>
                <a:cs typeface="Times New Roman" panose="02020603050405020304" pitchFamily="18" charset="0"/>
              </a:rPr>
              <a:t>A</a:t>
            </a:r>
            <a:endParaRPr lang="ko-KR" altLang="en-US" sz="1200" b="1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6" name="제목 1">
            <a:extLst>
              <a:ext uri="{FF2B5EF4-FFF2-40B4-BE49-F238E27FC236}">
                <a16:creationId xmlns="" xmlns:a16="http://schemas.microsoft.com/office/drawing/2014/main" id="{1B4FA92F-BBB9-4320-992B-B59F6F30ECDE}"/>
              </a:ext>
            </a:extLst>
          </p:cNvPr>
          <p:cNvSpPr txBox="1">
            <a:spLocks/>
          </p:cNvSpPr>
          <p:nvPr/>
        </p:nvSpPr>
        <p:spPr>
          <a:xfrm>
            <a:off x="460258" y="2972018"/>
            <a:ext cx="314138" cy="2723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200" b="1" dirty="0">
                <a:latin typeface="+mn-ea"/>
                <a:ea typeface="+mn-ea"/>
                <a:cs typeface="Times New Roman" panose="02020603050405020304" pitchFamily="18" charset="0"/>
              </a:rPr>
              <a:t>B</a:t>
            </a:r>
            <a:endParaRPr lang="ko-KR" altLang="en-US" sz="1200" b="1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45" name="그림 1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826" y="1040809"/>
            <a:ext cx="2692158" cy="2090768"/>
          </a:xfrm>
          <a:prstGeom prst="rect">
            <a:avLst/>
          </a:prstGeom>
        </p:spPr>
      </p:pic>
      <p:sp>
        <p:nvSpPr>
          <p:cNvPr id="146" name="제목 1">
            <a:extLst>
              <a:ext uri="{FF2B5EF4-FFF2-40B4-BE49-F238E27FC236}">
                <a16:creationId xmlns="" xmlns:a16="http://schemas.microsoft.com/office/drawing/2014/main" id="{FA966980-DE74-4EE0-85C1-AC08B3C49733}"/>
              </a:ext>
            </a:extLst>
          </p:cNvPr>
          <p:cNvSpPr txBox="1">
            <a:spLocks/>
          </p:cNvSpPr>
          <p:nvPr/>
        </p:nvSpPr>
        <p:spPr>
          <a:xfrm>
            <a:off x="7326550" y="898215"/>
            <a:ext cx="126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00" b="1" dirty="0" smtClean="0">
                <a:latin typeface="+mn-ea"/>
                <a:ea typeface="+mn-ea"/>
                <a:cs typeface="Times New Roman" panose="02020603050405020304" pitchFamily="18" charset="0"/>
              </a:rPr>
              <a:t>b. </a:t>
            </a:r>
            <a:r>
              <a:rPr lang="en-US" altLang="ko-KR" sz="1000" b="1" i="1" dirty="0" smtClean="0">
                <a:latin typeface="+mn-ea"/>
                <a:ea typeface="+mn-ea"/>
                <a:cs typeface="Times New Roman" panose="02020603050405020304" pitchFamily="18" charset="0"/>
              </a:rPr>
              <a:t>mCyp8b1</a:t>
            </a:r>
            <a:endParaRPr lang="ko-KR" altLang="en-US" sz="1000" b="1" i="1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7" name="제목 1">
            <a:extLst>
              <a:ext uri="{FF2B5EF4-FFF2-40B4-BE49-F238E27FC236}">
                <a16:creationId xmlns="" xmlns:a16="http://schemas.microsoft.com/office/drawing/2014/main" id="{30EC924A-F81B-4178-9190-C078C5A4A0E7}"/>
              </a:ext>
            </a:extLst>
          </p:cNvPr>
          <p:cNvSpPr txBox="1">
            <a:spLocks/>
          </p:cNvSpPr>
          <p:nvPr/>
        </p:nvSpPr>
        <p:spPr>
          <a:xfrm>
            <a:off x="5932291" y="1971258"/>
            <a:ext cx="126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00" b="1" dirty="0" smtClean="0">
                <a:latin typeface="+mn-ea"/>
                <a:ea typeface="+mn-ea"/>
                <a:cs typeface="Times New Roman" panose="02020603050405020304" pitchFamily="18" charset="0"/>
              </a:rPr>
              <a:t>c. </a:t>
            </a:r>
            <a:r>
              <a:rPr lang="en-US" altLang="ko-KR" sz="1000" b="1" i="1" dirty="0" smtClean="0">
                <a:latin typeface="+mn-ea"/>
                <a:ea typeface="+mn-ea"/>
                <a:cs typeface="Times New Roman" panose="02020603050405020304" pitchFamily="18" charset="0"/>
              </a:rPr>
              <a:t>mCyp2a4</a:t>
            </a:r>
            <a:endParaRPr lang="ko-KR" altLang="en-US" sz="1000" b="1" i="1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8" name="제목 1">
            <a:extLst>
              <a:ext uri="{FF2B5EF4-FFF2-40B4-BE49-F238E27FC236}">
                <a16:creationId xmlns="" xmlns:a16="http://schemas.microsoft.com/office/drawing/2014/main" id="{739F8FAF-EE10-4697-9A00-E368AD3F7185}"/>
              </a:ext>
            </a:extLst>
          </p:cNvPr>
          <p:cNvSpPr txBox="1">
            <a:spLocks/>
          </p:cNvSpPr>
          <p:nvPr/>
        </p:nvSpPr>
        <p:spPr>
          <a:xfrm>
            <a:off x="7306646" y="1971258"/>
            <a:ext cx="126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00" b="1" dirty="0" smtClean="0">
                <a:latin typeface="+mn-ea"/>
                <a:ea typeface="+mn-ea"/>
                <a:cs typeface="Times New Roman" panose="02020603050405020304" pitchFamily="18" charset="0"/>
              </a:rPr>
              <a:t>d. </a:t>
            </a:r>
            <a:r>
              <a:rPr lang="en-US" altLang="ko-KR" sz="1000" b="1" i="1" dirty="0" smtClean="0">
                <a:latin typeface="+mn-ea"/>
                <a:ea typeface="+mn-ea"/>
                <a:cs typeface="Times New Roman" panose="02020603050405020304" pitchFamily="18" charset="0"/>
              </a:rPr>
              <a:t>mCyp3a41</a:t>
            </a:r>
            <a:endParaRPr lang="ko-KR" altLang="en-US" sz="1000" b="1" i="1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9" name="제목 1">
            <a:extLst>
              <a:ext uri="{FF2B5EF4-FFF2-40B4-BE49-F238E27FC236}">
                <a16:creationId xmlns="" xmlns:a16="http://schemas.microsoft.com/office/drawing/2014/main" id="{AEE117B5-5B0A-49A4-BAA6-25C28830AE32}"/>
              </a:ext>
            </a:extLst>
          </p:cNvPr>
          <p:cNvSpPr txBox="1">
            <a:spLocks/>
          </p:cNvSpPr>
          <p:nvPr/>
        </p:nvSpPr>
        <p:spPr>
          <a:xfrm>
            <a:off x="5932291" y="898215"/>
            <a:ext cx="126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00" b="1" dirty="0" smtClean="0">
                <a:latin typeface="+mn-ea"/>
                <a:ea typeface="+mn-ea"/>
                <a:cs typeface="Times New Roman" panose="02020603050405020304" pitchFamily="18" charset="0"/>
              </a:rPr>
              <a:t>a</a:t>
            </a:r>
            <a:r>
              <a:rPr lang="en-US" altLang="ko-KR" sz="1000" b="1" i="1" dirty="0" smtClean="0">
                <a:latin typeface="+mn-ea"/>
                <a:ea typeface="+mn-ea"/>
                <a:cs typeface="Times New Roman" panose="02020603050405020304" pitchFamily="18" charset="0"/>
              </a:rPr>
              <a:t>. mCyp2d9</a:t>
            </a:r>
            <a:endParaRPr lang="ko-KR" altLang="en-US" sz="1000" b="1" i="1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0" name="제목 1">
            <a:extLst>
              <a:ext uri="{FF2B5EF4-FFF2-40B4-BE49-F238E27FC236}">
                <a16:creationId xmlns="" xmlns:a16="http://schemas.microsoft.com/office/drawing/2014/main" id="{1B4FA92F-BBB9-4320-992B-B59F6F30ECDE}"/>
              </a:ext>
            </a:extLst>
          </p:cNvPr>
          <p:cNvSpPr txBox="1">
            <a:spLocks/>
          </p:cNvSpPr>
          <p:nvPr/>
        </p:nvSpPr>
        <p:spPr>
          <a:xfrm>
            <a:off x="5468491" y="883159"/>
            <a:ext cx="314138" cy="2723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200" b="1" dirty="0">
                <a:latin typeface="+mn-ea"/>
                <a:ea typeface="+mn-ea"/>
                <a:cs typeface="Times New Roman" panose="02020603050405020304" pitchFamily="18" charset="0"/>
              </a:rPr>
              <a:t>C</a:t>
            </a:r>
            <a:endParaRPr lang="ko-KR" altLang="en-US" sz="1200" b="1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151" name="그룹 150">
            <a:extLst>
              <a:ext uri="{FF2B5EF4-FFF2-40B4-BE49-F238E27FC236}">
                <a16:creationId xmlns="" xmlns:a16="http://schemas.microsoft.com/office/drawing/2014/main" id="{A8DE0B43-FAC7-491A-8517-75644207AF08}"/>
              </a:ext>
            </a:extLst>
          </p:cNvPr>
          <p:cNvGrpSpPr/>
          <p:nvPr/>
        </p:nvGrpSpPr>
        <p:grpSpPr>
          <a:xfrm>
            <a:off x="5932291" y="3782361"/>
            <a:ext cx="980938" cy="1044862"/>
            <a:chOff x="8427415" y="994932"/>
            <a:chExt cx="980938" cy="1044862"/>
          </a:xfrm>
        </p:grpSpPr>
        <p:sp>
          <p:nvSpPr>
            <p:cNvPr id="152" name="직사각형 151">
              <a:extLst>
                <a:ext uri="{FF2B5EF4-FFF2-40B4-BE49-F238E27FC236}">
                  <a16:creationId xmlns="" xmlns:a16="http://schemas.microsoft.com/office/drawing/2014/main" id="{99470122-5CEE-4E20-95BA-EE77BBD6AFC4}"/>
                </a:ext>
              </a:extLst>
            </p:cNvPr>
            <p:cNvSpPr/>
            <p:nvPr/>
          </p:nvSpPr>
          <p:spPr>
            <a:xfrm>
              <a:off x="8429856" y="1743349"/>
              <a:ext cx="99298" cy="1116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900">
                <a:latin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53" name="직사각형 152">
              <a:extLst>
                <a:ext uri="{FF2B5EF4-FFF2-40B4-BE49-F238E27FC236}">
                  <a16:creationId xmlns="" xmlns:a16="http://schemas.microsoft.com/office/drawing/2014/main" id="{CD14B7BB-7968-4A7D-B620-0C261606733D}"/>
                </a:ext>
              </a:extLst>
            </p:cNvPr>
            <p:cNvSpPr/>
            <p:nvPr/>
          </p:nvSpPr>
          <p:spPr>
            <a:xfrm>
              <a:off x="8523007" y="1754935"/>
              <a:ext cx="798209" cy="95717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900" dirty="0">
                  <a:solidFill>
                    <a:schemeClr val="tx1"/>
                  </a:solidFill>
                  <a:latin typeface="+mn-ea"/>
                  <a:cs typeface="Times New Roman" panose="02020603050405020304" pitchFamily="18" charset="0"/>
                </a:rPr>
                <a:t>Male Liver</a:t>
              </a:r>
              <a:endParaRPr lang="ko-KR" altLang="en-US" sz="9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54" name="직사각형 153">
              <a:extLst>
                <a:ext uri="{FF2B5EF4-FFF2-40B4-BE49-F238E27FC236}">
                  <a16:creationId xmlns="" xmlns:a16="http://schemas.microsoft.com/office/drawing/2014/main" id="{643E38A6-0EB8-4807-81A1-F1F7D1E9F4DB}"/>
                </a:ext>
              </a:extLst>
            </p:cNvPr>
            <p:cNvSpPr/>
            <p:nvPr/>
          </p:nvSpPr>
          <p:spPr>
            <a:xfrm>
              <a:off x="8429857" y="1928194"/>
              <a:ext cx="99298" cy="1116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900">
                <a:latin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55" name="직사각형 154">
              <a:extLst>
                <a:ext uri="{FF2B5EF4-FFF2-40B4-BE49-F238E27FC236}">
                  <a16:creationId xmlns="" xmlns:a16="http://schemas.microsoft.com/office/drawing/2014/main" id="{4BA48D85-D32E-416F-BB1B-3AD940018610}"/>
                </a:ext>
              </a:extLst>
            </p:cNvPr>
            <p:cNvSpPr/>
            <p:nvPr/>
          </p:nvSpPr>
          <p:spPr>
            <a:xfrm>
              <a:off x="8523008" y="1939781"/>
              <a:ext cx="798210" cy="95717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900" dirty="0">
                  <a:solidFill>
                    <a:schemeClr val="tx1"/>
                  </a:solidFill>
                  <a:latin typeface="+mn-ea"/>
                  <a:cs typeface="Times New Roman" panose="02020603050405020304" pitchFamily="18" charset="0"/>
                </a:rPr>
                <a:t>Female Liver</a:t>
              </a:r>
              <a:endParaRPr lang="ko-KR" altLang="en-US" sz="9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56" name="직사각형 155">
              <a:extLst>
                <a:ext uri="{FF2B5EF4-FFF2-40B4-BE49-F238E27FC236}">
                  <a16:creationId xmlns="" xmlns:a16="http://schemas.microsoft.com/office/drawing/2014/main" id="{C92B61DC-D142-4D0C-A1D9-488E8F0F577B}"/>
                </a:ext>
              </a:extLst>
            </p:cNvPr>
            <p:cNvSpPr/>
            <p:nvPr/>
          </p:nvSpPr>
          <p:spPr>
            <a:xfrm>
              <a:off x="8429858" y="1373650"/>
              <a:ext cx="99298" cy="111600"/>
            </a:xfrm>
            <a:prstGeom prst="rect">
              <a:avLst/>
            </a:prstGeom>
            <a:pattFill prst="pct10">
              <a:fgClr>
                <a:schemeClr val="tx1"/>
              </a:fgClr>
              <a:bgClr>
                <a:schemeClr val="bg1"/>
              </a:bgClr>
            </a:patt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900">
                <a:latin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57" name="직사각형 156">
              <a:extLst>
                <a:ext uri="{FF2B5EF4-FFF2-40B4-BE49-F238E27FC236}">
                  <a16:creationId xmlns="" xmlns:a16="http://schemas.microsoft.com/office/drawing/2014/main" id="{66ABE723-6C06-4124-ABD6-21921ECFE98A}"/>
                </a:ext>
              </a:extLst>
            </p:cNvPr>
            <p:cNvSpPr/>
            <p:nvPr/>
          </p:nvSpPr>
          <p:spPr>
            <a:xfrm>
              <a:off x="8523009" y="1385235"/>
              <a:ext cx="798210" cy="95717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900" dirty="0">
                  <a:solidFill>
                    <a:schemeClr val="tx1"/>
                  </a:solidFill>
                  <a:latin typeface="+mn-ea"/>
                  <a:cs typeface="Times New Roman" panose="02020603050405020304" pitchFamily="18" charset="0"/>
                </a:rPr>
                <a:t>Male Tail</a:t>
              </a:r>
              <a:endParaRPr lang="ko-KR" altLang="en-US" sz="9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58" name="직사각형 157">
              <a:extLst>
                <a:ext uri="{FF2B5EF4-FFF2-40B4-BE49-F238E27FC236}">
                  <a16:creationId xmlns="" xmlns:a16="http://schemas.microsoft.com/office/drawing/2014/main" id="{40E2C464-0D00-469A-86C6-7689B97C0936}"/>
                </a:ext>
              </a:extLst>
            </p:cNvPr>
            <p:cNvSpPr/>
            <p:nvPr/>
          </p:nvSpPr>
          <p:spPr>
            <a:xfrm>
              <a:off x="8429858" y="1558485"/>
              <a:ext cx="99298" cy="111600"/>
            </a:xfrm>
            <a:prstGeom prst="rect">
              <a:avLst/>
            </a:prstGeom>
            <a:pattFill prst="pct10">
              <a:fgClr>
                <a:schemeClr val="bg1"/>
              </a:fgClr>
              <a:bgClr>
                <a:schemeClr val="tx1">
                  <a:lumMod val="75000"/>
                  <a:lumOff val="25000"/>
                </a:schemeClr>
              </a:bgClr>
            </a:patt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900">
                <a:latin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59" name="직사각형 158">
              <a:extLst>
                <a:ext uri="{FF2B5EF4-FFF2-40B4-BE49-F238E27FC236}">
                  <a16:creationId xmlns="" xmlns:a16="http://schemas.microsoft.com/office/drawing/2014/main" id="{808A4F0A-6401-4F17-B4BC-0BA26044861D}"/>
                </a:ext>
              </a:extLst>
            </p:cNvPr>
            <p:cNvSpPr/>
            <p:nvPr/>
          </p:nvSpPr>
          <p:spPr>
            <a:xfrm>
              <a:off x="8523010" y="1570065"/>
              <a:ext cx="798210" cy="95717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900" dirty="0">
                  <a:solidFill>
                    <a:schemeClr val="tx1"/>
                  </a:solidFill>
                  <a:latin typeface="+mn-ea"/>
                  <a:cs typeface="Times New Roman" panose="02020603050405020304" pitchFamily="18" charset="0"/>
                </a:rPr>
                <a:t>Female Tail</a:t>
              </a:r>
              <a:endParaRPr lang="ko-KR" altLang="en-US" sz="9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60" name="직사각형 159">
              <a:extLst>
                <a:ext uri="{FF2B5EF4-FFF2-40B4-BE49-F238E27FC236}">
                  <a16:creationId xmlns="" xmlns:a16="http://schemas.microsoft.com/office/drawing/2014/main" id="{D8E0A545-EDFC-4264-832B-72DBEC1665C7}"/>
                </a:ext>
              </a:extLst>
            </p:cNvPr>
            <p:cNvSpPr/>
            <p:nvPr/>
          </p:nvSpPr>
          <p:spPr>
            <a:xfrm>
              <a:off x="8427415" y="994932"/>
              <a:ext cx="100040" cy="112569"/>
            </a:xfrm>
            <a:prstGeom prst="rect">
              <a:avLst/>
            </a:prstGeom>
            <a:pattFill prst="dashUpDiag">
              <a:fgClr>
                <a:schemeClr val="tx1"/>
              </a:fgClr>
              <a:bgClr>
                <a:schemeClr val="bg1"/>
              </a:bgClr>
            </a:patt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900">
                <a:latin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61" name="직사각형 160">
              <a:extLst>
                <a:ext uri="{FF2B5EF4-FFF2-40B4-BE49-F238E27FC236}">
                  <a16:creationId xmlns="" xmlns:a16="http://schemas.microsoft.com/office/drawing/2014/main" id="{5DDFA544-4269-4C86-AD3F-77511F8C9A35}"/>
                </a:ext>
              </a:extLst>
            </p:cNvPr>
            <p:cNvSpPr/>
            <p:nvPr/>
          </p:nvSpPr>
          <p:spPr>
            <a:xfrm>
              <a:off x="8530353" y="995501"/>
              <a:ext cx="878000" cy="112003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900" dirty="0">
                  <a:solidFill>
                    <a:schemeClr val="tx1"/>
                  </a:solidFill>
                  <a:latin typeface="+mn-ea"/>
                  <a:cs typeface="Times New Roman" panose="02020603050405020304" pitchFamily="18" charset="0"/>
                </a:rPr>
                <a:t>Male MEF</a:t>
              </a:r>
              <a:endParaRPr lang="ko-KR" altLang="en-US" sz="9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62" name="직사각형 161">
              <a:extLst>
                <a:ext uri="{FF2B5EF4-FFF2-40B4-BE49-F238E27FC236}">
                  <a16:creationId xmlns="" xmlns:a16="http://schemas.microsoft.com/office/drawing/2014/main" id="{FE8B35A3-B041-426E-A601-081A89AF47F5}"/>
                </a:ext>
              </a:extLst>
            </p:cNvPr>
            <p:cNvSpPr/>
            <p:nvPr/>
          </p:nvSpPr>
          <p:spPr>
            <a:xfrm>
              <a:off x="8427415" y="1194007"/>
              <a:ext cx="100040" cy="112569"/>
            </a:xfrm>
            <a:prstGeom prst="rect">
              <a:avLst/>
            </a:prstGeom>
            <a:pattFill prst="dashUpDiag">
              <a:fgClr>
                <a:schemeClr val="bg1"/>
              </a:fgClr>
              <a:bgClr>
                <a:schemeClr val="tx1">
                  <a:lumMod val="75000"/>
                  <a:lumOff val="25000"/>
                </a:schemeClr>
              </a:bgClr>
            </a:patt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900">
                <a:latin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63" name="직사각형 162">
              <a:extLst>
                <a:ext uri="{FF2B5EF4-FFF2-40B4-BE49-F238E27FC236}">
                  <a16:creationId xmlns="" xmlns:a16="http://schemas.microsoft.com/office/drawing/2014/main" id="{5E74E4CE-7F60-4DA2-86B6-5FE1955B24D7}"/>
                </a:ext>
              </a:extLst>
            </p:cNvPr>
            <p:cNvSpPr/>
            <p:nvPr/>
          </p:nvSpPr>
          <p:spPr>
            <a:xfrm>
              <a:off x="8530353" y="1194572"/>
              <a:ext cx="878000" cy="112003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900" dirty="0">
                  <a:solidFill>
                    <a:schemeClr val="tx1"/>
                  </a:solidFill>
                  <a:latin typeface="+mn-ea"/>
                  <a:cs typeface="Times New Roman" panose="02020603050405020304" pitchFamily="18" charset="0"/>
                </a:rPr>
                <a:t>Female MEF</a:t>
              </a:r>
              <a:endParaRPr lang="ko-KR" altLang="en-US" sz="9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15854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2">
            <a:extLst>
              <a:ext uri="{FF2B5EF4-FFF2-40B4-BE49-F238E27FC236}">
                <a16:creationId xmlns="" xmlns:a16="http://schemas.microsoft.com/office/drawing/2014/main" id="{E5AE205A-1081-4C6D-848C-4F96870F7ABF}"/>
              </a:ext>
            </a:extLst>
          </p:cNvPr>
          <p:cNvSpPr txBox="1">
            <a:spLocks/>
          </p:cNvSpPr>
          <p:nvPr/>
        </p:nvSpPr>
        <p:spPr>
          <a:xfrm>
            <a:off x="2807804" y="1988840"/>
            <a:ext cx="2888568" cy="8826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000" b="1" dirty="0" smtClean="0">
                <a:latin typeface="+mn-ea"/>
                <a:cs typeface="Times New Roman" panose="02020603050405020304" pitchFamily="18" charset="0"/>
              </a:rPr>
              <a:t>F :</a:t>
            </a:r>
            <a:r>
              <a:rPr lang="en-US" altLang="ko-KR" sz="1000" dirty="0" smtClean="0">
                <a:latin typeface="+mn-ea"/>
                <a:cs typeface="Times New Roman" panose="02020603050405020304" pitchFamily="18" charset="0"/>
              </a:rPr>
              <a:t> </a:t>
            </a:r>
            <a:r>
              <a:rPr lang="en-US" altLang="ko-KR" sz="1000" dirty="0">
                <a:latin typeface="+mn-ea"/>
                <a:cs typeface="Times New Roman" panose="02020603050405020304" pitchFamily="18" charset="0"/>
              </a:rPr>
              <a:t>Female </a:t>
            </a:r>
            <a:r>
              <a:rPr lang="en-US" altLang="ko-KR" sz="1000" dirty="0" smtClean="0">
                <a:latin typeface="+mn-ea"/>
                <a:cs typeface="Times New Roman" panose="02020603050405020304" pitchFamily="18" charset="0"/>
              </a:rPr>
              <a:t>genomic DNA</a:t>
            </a:r>
            <a:r>
              <a:rPr lang="en-US" altLang="ko-KR" sz="1000" dirty="0">
                <a:latin typeface="+mn-ea"/>
                <a:cs typeface="Times New Roman" panose="02020603050405020304" pitchFamily="18" charset="0"/>
              </a:rPr>
              <a:t>, Positive control</a:t>
            </a:r>
          </a:p>
          <a:p>
            <a:pPr marL="0" indent="0">
              <a:buNone/>
            </a:pPr>
            <a:r>
              <a:rPr lang="en-US" altLang="ko-KR" sz="1000" b="1" dirty="0" smtClean="0">
                <a:latin typeface="+mn-ea"/>
                <a:cs typeface="Times New Roman" panose="02020603050405020304" pitchFamily="18" charset="0"/>
              </a:rPr>
              <a:t>M : </a:t>
            </a:r>
            <a:r>
              <a:rPr lang="en-US" altLang="ko-KR" sz="1000" dirty="0">
                <a:latin typeface="+mn-ea"/>
                <a:cs typeface="Times New Roman" panose="02020603050405020304" pitchFamily="18" charset="0"/>
              </a:rPr>
              <a:t>Male genomic DNA, Positive control</a:t>
            </a:r>
          </a:p>
          <a:p>
            <a:pPr marL="0" indent="0">
              <a:buNone/>
            </a:pPr>
            <a:r>
              <a:rPr lang="en-US" altLang="ko-KR" sz="1000" b="1" dirty="0" smtClean="0">
                <a:latin typeface="+mn-ea"/>
                <a:cs typeface="Times New Roman" panose="02020603050405020304" pitchFamily="18" charset="0"/>
              </a:rPr>
              <a:t>1-8 : </a:t>
            </a:r>
            <a:r>
              <a:rPr lang="en-US" altLang="ko-KR" sz="1000" dirty="0">
                <a:latin typeface="+mn-ea"/>
                <a:cs typeface="Times New Roman" panose="02020603050405020304" pitchFamily="18" charset="0"/>
              </a:rPr>
              <a:t># 1-8 MEF genomic DNA</a:t>
            </a:r>
          </a:p>
          <a:p>
            <a:pPr marL="0" indent="0">
              <a:buNone/>
            </a:pPr>
            <a:r>
              <a:rPr lang="en-US" altLang="ko-KR" sz="1000" b="1" dirty="0" smtClean="0">
                <a:latin typeface="+mn-ea"/>
                <a:cs typeface="Times New Roman" panose="02020603050405020304" pitchFamily="18" charset="0"/>
              </a:rPr>
              <a:t>N :</a:t>
            </a:r>
            <a:r>
              <a:rPr lang="en-US" altLang="ko-KR" sz="1000" dirty="0" smtClean="0">
                <a:latin typeface="+mn-ea"/>
                <a:cs typeface="Times New Roman" panose="02020603050405020304" pitchFamily="18" charset="0"/>
              </a:rPr>
              <a:t> </a:t>
            </a:r>
            <a:r>
              <a:rPr lang="en-US" altLang="ko-KR" sz="1000" dirty="0">
                <a:latin typeface="+mn-ea"/>
                <a:cs typeface="Times New Roman" panose="02020603050405020304" pitchFamily="18" charset="0"/>
              </a:rPr>
              <a:t>Genomic DNA contamination control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836" y="6550223"/>
            <a:ext cx="29851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 smtClean="0">
                <a:latin typeface="+mn-ea"/>
                <a:cs typeface="Times New Roman" panose="02020603050405020304" pitchFamily="18" charset="0"/>
              </a:rPr>
              <a:t>Supplementary figure </a:t>
            </a:r>
            <a:r>
              <a:rPr lang="en-US" altLang="ko-KR" sz="1400" b="1" dirty="0">
                <a:latin typeface="+mn-ea"/>
                <a:cs typeface="Times New Roman" panose="02020603050405020304" pitchFamily="18" charset="0"/>
              </a:rPr>
              <a:t>3</a:t>
            </a:r>
            <a:endParaRPr lang="ko-KR" altLang="en-US" sz="1400" b="1" dirty="0"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63" name="그림 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041" y="211759"/>
            <a:ext cx="5689383" cy="1732783"/>
          </a:xfrm>
          <a:prstGeom prst="rect">
            <a:avLst/>
          </a:prstGeom>
        </p:spPr>
      </p:pic>
      <p:grpSp>
        <p:nvGrpSpPr>
          <p:cNvPr id="3" name="그룹 2"/>
          <p:cNvGrpSpPr/>
          <p:nvPr/>
        </p:nvGrpSpPr>
        <p:grpSpPr>
          <a:xfrm>
            <a:off x="1600041" y="2967808"/>
            <a:ext cx="5127957" cy="2960774"/>
            <a:chOff x="3848073" y="3029189"/>
            <a:chExt cx="5127957" cy="2960774"/>
          </a:xfrm>
        </p:grpSpPr>
        <p:pic>
          <p:nvPicPr>
            <p:cNvPr id="5" name="그림 4"/>
            <p:cNvPicPr/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486"/>
            <a:stretch/>
          </p:blipFill>
          <p:spPr>
            <a:xfrm>
              <a:off x="6588224" y="4614458"/>
              <a:ext cx="2386980" cy="1375505"/>
            </a:xfrm>
            <a:prstGeom prst="rect">
              <a:avLst/>
            </a:prstGeom>
          </p:spPr>
        </p:pic>
        <p:pic>
          <p:nvPicPr>
            <p:cNvPr id="6" name="그림 5"/>
            <p:cNvPicPr preferRelativeResize="0">
              <a:picLocks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443" t="12177" r="24" b="23891"/>
            <a:stretch/>
          </p:blipFill>
          <p:spPr>
            <a:xfrm>
              <a:off x="4192946" y="4614458"/>
              <a:ext cx="2386980" cy="1375505"/>
            </a:xfrm>
            <a:prstGeom prst="rect">
              <a:avLst/>
            </a:prstGeom>
          </p:spPr>
        </p:pic>
        <p:pic>
          <p:nvPicPr>
            <p:cNvPr id="7" name="그림 6"/>
            <p:cNvPicPr/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167"/>
            <a:stretch/>
          </p:blipFill>
          <p:spPr>
            <a:xfrm>
              <a:off x="6588224" y="3221512"/>
              <a:ext cx="2387806" cy="1375505"/>
            </a:xfrm>
            <a:prstGeom prst="rect">
              <a:avLst/>
            </a:prstGeom>
          </p:spPr>
        </p:pic>
        <p:pic>
          <p:nvPicPr>
            <p:cNvPr id="8" name="그림 7"/>
            <p:cNvPicPr preferRelativeResize="0">
              <a:picLocks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92946" y="3236363"/>
              <a:ext cx="2386980" cy="1375352"/>
            </a:xfrm>
            <a:prstGeom prst="rect">
              <a:avLst/>
            </a:prstGeom>
          </p:spPr>
        </p:pic>
        <p:sp>
          <p:nvSpPr>
            <p:cNvPr id="2" name="직사각형 1"/>
            <p:cNvSpPr/>
            <p:nvPr/>
          </p:nvSpPr>
          <p:spPr>
            <a:xfrm>
              <a:off x="3848073" y="3029189"/>
              <a:ext cx="1088761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1200" b="1" dirty="0">
                  <a:latin typeface="+mj-ea"/>
                  <a:cs typeface="Times New Roman" panose="02020603050405020304" pitchFamily="18" charset="0"/>
                </a:rPr>
                <a:t>a. </a:t>
              </a:r>
              <a:r>
                <a:rPr lang="en-US" altLang="ko-KR" sz="1200" b="1" dirty="0" smtClean="0">
                  <a:latin typeface="+mj-ea"/>
                  <a:cs typeface="Times New Roman" panose="02020603050405020304" pitchFamily="18" charset="0"/>
                </a:rPr>
                <a:t>Male MEF</a:t>
              </a:r>
              <a:endParaRPr lang="ko-KR" altLang="en-US" sz="1200" b="1" dirty="0">
                <a:latin typeface="+mj-ea"/>
                <a:cs typeface="Times New Roman" panose="02020603050405020304" pitchFamily="18" charset="0"/>
              </a:endParaRPr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3848073" y="4482391"/>
              <a:ext cx="1260281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1200" b="1" dirty="0">
                  <a:latin typeface="+mj-ea"/>
                  <a:cs typeface="Times New Roman" panose="02020603050405020304" pitchFamily="18" charset="0"/>
                </a:rPr>
                <a:t>b</a:t>
              </a:r>
              <a:r>
                <a:rPr lang="en-US" altLang="ko-KR" sz="1200" b="1" dirty="0" smtClean="0">
                  <a:latin typeface="+mj-ea"/>
                  <a:cs typeface="Times New Roman" panose="02020603050405020304" pitchFamily="18" charset="0"/>
                </a:rPr>
                <a:t>. Female MEF</a:t>
              </a:r>
              <a:endParaRPr lang="ko-KR" altLang="en-US" sz="1200" b="1" dirty="0">
                <a:latin typeface="+mj-ea"/>
                <a:cs typeface="Times New Roman" panose="02020603050405020304" pitchFamily="18" charset="0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055562" y="307784"/>
            <a:ext cx="3960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 smtClean="0">
                <a:latin typeface="+mj-ea"/>
                <a:ea typeface="+mj-ea"/>
              </a:rPr>
              <a:t>A</a:t>
            </a:r>
            <a:endParaRPr lang="ko-KR" altLang="en-US" sz="1200" b="1" dirty="0">
              <a:latin typeface="+mj-ea"/>
              <a:ea typeface="+mj-ea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06350" y="2897983"/>
            <a:ext cx="3960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 smtClean="0">
                <a:latin typeface="+mj-ea"/>
                <a:ea typeface="+mj-ea"/>
              </a:rPr>
              <a:t>B</a:t>
            </a:r>
            <a:endParaRPr lang="ko-KR" altLang="en-US" sz="12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966737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그룹 16"/>
          <p:cNvGrpSpPr/>
          <p:nvPr/>
        </p:nvGrpSpPr>
        <p:grpSpPr>
          <a:xfrm>
            <a:off x="4804492" y="1365464"/>
            <a:ext cx="3992397" cy="3209421"/>
            <a:chOff x="4681302" y="1717889"/>
            <a:chExt cx="3992397" cy="3209421"/>
          </a:xfrm>
        </p:grpSpPr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98390" y="2262195"/>
              <a:ext cx="3775309" cy="2665115"/>
            </a:xfrm>
            <a:prstGeom prst="rect">
              <a:avLst/>
            </a:prstGeom>
          </p:spPr>
        </p:pic>
        <p:sp>
          <p:nvSpPr>
            <p:cNvPr id="5" name="제목 1"/>
            <p:cNvSpPr txBox="1">
              <a:spLocks/>
            </p:cNvSpPr>
            <p:nvPr/>
          </p:nvSpPr>
          <p:spPr>
            <a:xfrm>
              <a:off x="5560827" y="1963142"/>
              <a:ext cx="540000" cy="230512"/>
            </a:xfrm>
            <a:prstGeom prst="rect">
              <a:avLst/>
            </a:prstGeom>
          </p:spPr>
          <p:txBody>
            <a:bodyPr vert="horz" lIns="103163" tIns="51581" rIns="103163" bIns="51581" rtlCol="0" anchor="ctr">
              <a:noAutofit/>
            </a:bodyPr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ko-KR" sz="1000" b="1" dirty="0" smtClean="0">
                  <a:solidFill>
                    <a:srgbClr val="0070C0"/>
                  </a:solidFill>
                  <a:latin typeface="+mn-ea"/>
                  <a:ea typeface="+mn-ea"/>
                  <a:cs typeface="Times New Roman" panose="02020603050405020304" pitchFamily="18" charset="0"/>
                </a:rPr>
                <a:t>DAPI</a:t>
              </a:r>
              <a:r>
                <a:rPr lang="en-US" altLang="ko-KR" sz="1000" b="1" dirty="0" smtClean="0">
                  <a:latin typeface="+mn-ea"/>
                  <a:ea typeface="+mn-ea"/>
                  <a:cs typeface="Times New Roman" panose="02020603050405020304" pitchFamily="18" charset="0"/>
                </a:rPr>
                <a:t> </a:t>
              </a:r>
              <a:endParaRPr lang="ko-KR" altLang="en-US" sz="1000" b="1" dirty="0">
                <a:latin typeface="+mn-ea"/>
                <a:ea typeface="+mn-ea"/>
                <a:cs typeface="Times New Roman" panose="02020603050405020304" pitchFamily="18" charset="0"/>
              </a:endParaRPr>
            </a:p>
          </p:txBody>
        </p:sp>
        <p:grpSp>
          <p:nvGrpSpPr>
            <p:cNvPr id="13" name="그룹 12"/>
            <p:cNvGrpSpPr/>
            <p:nvPr/>
          </p:nvGrpSpPr>
          <p:grpSpPr>
            <a:xfrm>
              <a:off x="4806693" y="1718923"/>
              <a:ext cx="1189298" cy="543271"/>
              <a:chOff x="4898390" y="1416022"/>
              <a:chExt cx="1189298" cy="543271"/>
            </a:xfrm>
          </p:grpSpPr>
          <p:sp>
            <p:nvSpPr>
              <p:cNvPr id="6" name="제목 1">
                <a:extLst>
                  <a:ext uri="{FF2B5EF4-FFF2-40B4-BE49-F238E27FC236}">
                    <a16:creationId xmlns="" xmlns:a16="http://schemas.microsoft.com/office/drawing/2014/main" id="{BEF1BB9D-E03F-49DA-9E8D-A9444147A48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898390" y="1416022"/>
                <a:ext cx="669154" cy="238747"/>
              </a:xfrm>
              <a:prstGeom prst="rect">
                <a:avLst/>
              </a:prstGeom>
            </p:spPr>
            <p:txBody>
              <a:bodyPr vert="horz" lIns="103163" tIns="51581" rIns="103163" bIns="51581" rtlCol="0" anchor="ctr">
                <a:noAutofit/>
              </a:bodyPr>
              <a:lstStyle>
                <a:lvl1pPr algn="ctr" defTabSz="914400" rtl="0" eaLnBrk="1" latinLnBrk="1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en-US" altLang="ko-KR" sz="1200" b="1" dirty="0">
                    <a:latin typeface="+mn-ea"/>
                    <a:ea typeface="+mn-ea"/>
                    <a:cs typeface="Times New Roman" panose="02020603050405020304" pitchFamily="18" charset="0"/>
                  </a:rPr>
                  <a:t>Male</a:t>
                </a:r>
                <a:endParaRPr lang="ko-KR" altLang="en-US" sz="1200" b="1" dirty="0">
                  <a:latin typeface="+mn-ea"/>
                  <a:ea typeface="+mn-ea"/>
                  <a:cs typeface="Times New Roman" panose="02020603050405020304" pitchFamily="18" charset="0"/>
                </a:endParaRPr>
              </a:p>
            </p:txBody>
          </p:sp>
          <p:sp>
            <p:nvSpPr>
              <p:cNvPr id="8" name="제목 1"/>
              <p:cNvSpPr txBox="1">
                <a:spLocks/>
              </p:cNvSpPr>
              <p:nvPr/>
            </p:nvSpPr>
            <p:spPr>
              <a:xfrm>
                <a:off x="4906328" y="1684616"/>
                <a:ext cx="1181360" cy="274677"/>
              </a:xfrm>
              <a:prstGeom prst="rect">
                <a:avLst/>
              </a:prstGeom>
            </p:spPr>
            <p:txBody>
              <a:bodyPr vert="horz" lIns="103163" tIns="51581" rIns="103163" bIns="51581" rtlCol="0" anchor="ctr">
                <a:noAutofit/>
              </a:bodyPr>
              <a:lstStyle>
                <a:lvl1pPr algn="ctr" defTabSz="914400" rtl="0" eaLnBrk="1" latinLnBrk="1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en-US" altLang="ko-KR" sz="1000" b="1" dirty="0" smtClean="0">
                    <a:solidFill>
                      <a:srgbClr val="FF0000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Cyp3a11 </a:t>
                </a:r>
                <a:r>
                  <a:rPr lang="en-US" altLang="ko-KR" sz="1000" b="1" dirty="0" smtClean="0">
                    <a:latin typeface="+mn-ea"/>
                    <a:ea typeface="+mn-ea"/>
                    <a:cs typeface="Times New Roman" panose="02020603050405020304" pitchFamily="18" charset="0"/>
                  </a:rPr>
                  <a:t>/ </a:t>
                </a:r>
                <a:r>
                  <a:rPr lang="en-US" altLang="ko-KR" sz="1000" dirty="0" smtClean="0">
                    <a:solidFill>
                      <a:srgbClr val="33CC33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Cyp1a2/1a1</a:t>
                </a:r>
                <a:endParaRPr lang="ko-KR" altLang="en-US" sz="1000" b="1" dirty="0">
                  <a:latin typeface="+mn-ea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9" name="직사각형 8"/>
            <p:cNvSpPr/>
            <p:nvPr/>
          </p:nvSpPr>
          <p:spPr>
            <a:xfrm>
              <a:off x="6102045" y="1947433"/>
              <a:ext cx="659528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b="1" dirty="0" smtClean="0">
                  <a:latin typeface="+mn-ea"/>
                  <a:cs typeface="Times New Roman" panose="02020603050405020304" pitchFamily="18" charset="0"/>
                </a:rPr>
                <a:t> Merge</a:t>
              </a:r>
              <a:endParaRPr lang="ko-KR" altLang="en-US" sz="1000" b="1" dirty="0">
                <a:latin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0" name="제목 1"/>
            <p:cNvSpPr txBox="1">
              <a:spLocks/>
            </p:cNvSpPr>
            <p:nvPr/>
          </p:nvSpPr>
          <p:spPr>
            <a:xfrm>
              <a:off x="7439082" y="1963142"/>
              <a:ext cx="540000" cy="230512"/>
            </a:xfrm>
            <a:prstGeom prst="rect">
              <a:avLst/>
            </a:prstGeom>
          </p:spPr>
          <p:txBody>
            <a:bodyPr vert="horz" lIns="103163" tIns="51581" rIns="103163" bIns="51581" rtlCol="0" anchor="ctr">
              <a:noAutofit/>
            </a:bodyPr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ko-KR" sz="1000" b="1" dirty="0" smtClean="0">
                  <a:solidFill>
                    <a:srgbClr val="0070C0"/>
                  </a:solidFill>
                  <a:latin typeface="+mn-ea"/>
                  <a:ea typeface="+mn-ea"/>
                  <a:cs typeface="Times New Roman" panose="02020603050405020304" pitchFamily="18" charset="0"/>
                </a:rPr>
                <a:t>DAPI</a:t>
              </a:r>
              <a:r>
                <a:rPr lang="en-US" altLang="ko-KR" sz="1000" b="1" dirty="0" smtClean="0">
                  <a:latin typeface="+mn-ea"/>
                  <a:ea typeface="+mn-ea"/>
                  <a:cs typeface="Times New Roman" panose="02020603050405020304" pitchFamily="18" charset="0"/>
                </a:rPr>
                <a:t> </a:t>
              </a:r>
              <a:endParaRPr lang="ko-KR" altLang="en-US" sz="1000" b="1" dirty="0">
                <a:latin typeface="+mn-ea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7970634" y="1947433"/>
              <a:ext cx="642517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b="1" dirty="0" smtClean="0">
                  <a:latin typeface="+mn-ea"/>
                  <a:cs typeface="Times New Roman" panose="02020603050405020304" pitchFamily="18" charset="0"/>
                </a:rPr>
                <a:t> Merge</a:t>
              </a:r>
              <a:endParaRPr lang="ko-KR" altLang="en-US" sz="1000" b="1" dirty="0">
                <a:latin typeface="+mn-ea"/>
                <a:cs typeface="Times New Roman" panose="02020603050405020304" pitchFamily="18" charset="0"/>
              </a:endParaRPr>
            </a:p>
          </p:txBody>
        </p:sp>
        <p:grpSp>
          <p:nvGrpSpPr>
            <p:cNvPr id="14" name="그룹 13"/>
            <p:cNvGrpSpPr/>
            <p:nvPr/>
          </p:nvGrpSpPr>
          <p:grpSpPr>
            <a:xfrm>
              <a:off x="6734415" y="1717889"/>
              <a:ext cx="1181360" cy="458955"/>
              <a:chOff x="8178801" y="1416022"/>
              <a:chExt cx="1181360" cy="458955"/>
            </a:xfrm>
          </p:grpSpPr>
          <p:sp>
            <p:nvSpPr>
              <p:cNvPr id="7" name="제목 1">
                <a:extLst>
                  <a:ext uri="{FF2B5EF4-FFF2-40B4-BE49-F238E27FC236}">
                    <a16:creationId xmlns="" xmlns:a16="http://schemas.microsoft.com/office/drawing/2014/main" id="{9812FA15-4D1D-4C06-89BC-292A27E2B63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183991" y="1416022"/>
                <a:ext cx="809675" cy="238747"/>
              </a:xfrm>
              <a:prstGeom prst="rect">
                <a:avLst/>
              </a:prstGeom>
            </p:spPr>
            <p:txBody>
              <a:bodyPr vert="horz" lIns="103163" tIns="51581" rIns="103163" bIns="51581" rtlCol="0" anchor="ctr">
                <a:noAutofit/>
              </a:bodyPr>
              <a:lstStyle>
                <a:lvl1pPr algn="ctr" defTabSz="914400" rtl="0" eaLnBrk="1" latinLnBrk="1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en-US" altLang="ko-KR" sz="1200" b="1" dirty="0">
                    <a:latin typeface="+mn-ea"/>
                    <a:ea typeface="+mn-ea"/>
                    <a:cs typeface="Times New Roman" panose="02020603050405020304" pitchFamily="18" charset="0"/>
                  </a:rPr>
                  <a:t>Female</a:t>
                </a:r>
                <a:endParaRPr lang="ko-KR" altLang="en-US" sz="1200" b="1" dirty="0">
                  <a:latin typeface="+mn-ea"/>
                  <a:ea typeface="+mn-ea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제목 1"/>
              <p:cNvSpPr txBox="1">
                <a:spLocks/>
              </p:cNvSpPr>
              <p:nvPr/>
            </p:nvSpPr>
            <p:spPr>
              <a:xfrm>
                <a:off x="8178801" y="1684617"/>
                <a:ext cx="1181360" cy="190360"/>
              </a:xfrm>
              <a:prstGeom prst="rect">
                <a:avLst/>
              </a:prstGeom>
            </p:spPr>
            <p:txBody>
              <a:bodyPr vert="horz" lIns="103163" tIns="51581" rIns="103163" bIns="51581" rtlCol="0" anchor="ctr">
                <a:noAutofit/>
              </a:bodyPr>
              <a:lstStyle>
                <a:lvl1pPr algn="ctr" defTabSz="914400" rtl="0" eaLnBrk="1" latinLnBrk="1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en-US" altLang="ko-KR" sz="1000" b="1" dirty="0" smtClean="0">
                    <a:solidFill>
                      <a:srgbClr val="FF0000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Cyp3a11 </a:t>
                </a:r>
                <a:r>
                  <a:rPr lang="en-US" altLang="ko-KR" sz="1000" b="1" dirty="0" smtClean="0">
                    <a:latin typeface="+mn-ea"/>
                    <a:ea typeface="+mn-ea"/>
                    <a:cs typeface="Times New Roman" panose="02020603050405020304" pitchFamily="18" charset="0"/>
                  </a:rPr>
                  <a:t>/ </a:t>
                </a:r>
                <a:r>
                  <a:rPr lang="en-US" altLang="ko-KR" sz="1000" dirty="0" smtClean="0">
                    <a:solidFill>
                      <a:srgbClr val="33CC33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Cyp1a2</a:t>
                </a:r>
                <a:endParaRPr lang="ko-KR" altLang="en-US" sz="1000" b="1" dirty="0">
                  <a:latin typeface="+mn-ea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5" name="제목 1"/>
            <p:cNvSpPr txBox="1">
              <a:spLocks/>
            </p:cNvSpPr>
            <p:nvPr/>
          </p:nvSpPr>
          <p:spPr>
            <a:xfrm rot="16200000">
              <a:off x="4430731" y="2775587"/>
              <a:ext cx="745279" cy="244137"/>
            </a:xfrm>
            <a:prstGeom prst="rect">
              <a:avLst/>
            </a:prstGeom>
          </p:spPr>
          <p:txBody>
            <a:bodyPr vert="horz" lIns="103163" tIns="51581" rIns="103163" bIns="51581" rtlCol="0" anchor="ctr">
              <a:noAutofit/>
            </a:bodyPr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altLang="ko-KR" sz="1000" b="1" dirty="0" smtClean="0">
                  <a:latin typeface="+mn-ea"/>
                  <a:ea typeface="+mn-ea"/>
                  <a:cs typeface="Times New Roman" panose="02020603050405020304" pitchFamily="18" charset="0"/>
                </a:rPr>
                <a:t>A. MEF</a:t>
              </a:r>
              <a:endParaRPr lang="ko-KR" altLang="en-US" sz="1000" b="1" dirty="0">
                <a:latin typeface="+mn-ea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6" name="제목 1"/>
            <p:cNvSpPr txBox="1">
              <a:spLocks/>
            </p:cNvSpPr>
            <p:nvPr/>
          </p:nvSpPr>
          <p:spPr>
            <a:xfrm rot="16200000">
              <a:off x="4389330" y="4146083"/>
              <a:ext cx="817501" cy="200619"/>
            </a:xfrm>
            <a:prstGeom prst="rect">
              <a:avLst/>
            </a:prstGeom>
          </p:spPr>
          <p:txBody>
            <a:bodyPr vert="horz" lIns="103163" tIns="51581" rIns="103163" bIns="51581" rtlCol="0" anchor="ctr">
              <a:noAutofit/>
            </a:bodyPr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altLang="ko-KR" sz="1000" b="1" dirty="0" smtClean="0">
                  <a:latin typeface="+mn-ea"/>
                  <a:ea typeface="+mn-ea"/>
                  <a:cs typeface="Times New Roman" panose="02020603050405020304" pitchFamily="18" charset="0"/>
                </a:rPr>
                <a:t>B. </a:t>
              </a:r>
              <a:r>
                <a:rPr lang="en-US" altLang="ko-KR" sz="1000" b="1" dirty="0" err="1" smtClean="0">
                  <a:latin typeface="+mn-ea"/>
                  <a:ea typeface="+mn-ea"/>
                  <a:cs typeface="Times New Roman" panose="02020603050405020304" pitchFamily="18" charset="0"/>
                </a:rPr>
                <a:t>miHep</a:t>
              </a:r>
              <a:endParaRPr lang="en-US" altLang="ko-KR" sz="1000" b="1" dirty="0">
                <a:latin typeface="+mn-ea"/>
                <a:ea typeface="+mn-ea"/>
                <a:cs typeface="Times New Roman" panose="02020603050405020304" pitchFamily="18" charset="0"/>
              </a:endParaRPr>
            </a:p>
          </p:txBody>
        </p:sp>
      </p:grpSp>
      <p:pic>
        <p:nvPicPr>
          <p:cNvPr id="115" name="그림 1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153" y="1957661"/>
            <a:ext cx="3686869" cy="1095649"/>
          </a:xfrm>
          <a:prstGeom prst="rect">
            <a:avLst/>
          </a:prstGeom>
        </p:spPr>
      </p:pic>
      <p:pic>
        <p:nvPicPr>
          <p:cNvPr id="131" name="그림 1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153" y="3211759"/>
            <a:ext cx="3705952" cy="1087317"/>
          </a:xfrm>
          <a:prstGeom prst="rect">
            <a:avLst/>
          </a:prstGeom>
        </p:spPr>
      </p:pic>
      <p:sp>
        <p:nvSpPr>
          <p:cNvPr id="132" name="제목 1">
            <a:extLst>
              <a:ext uri="{FF2B5EF4-FFF2-40B4-BE49-F238E27FC236}">
                <a16:creationId xmlns="" xmlns:a16="http://schemas.microsoft.com/office/drawing/2014/main" id="{D7DE512E-7C31-4208-8B07-5B1B7290CAA7}"/>
              </a:ext>
            </a:extLst>
          </p:cNvPr>
          <p:cNvSpPr txBox="1">
            <a:spLocks/>
          </p:cNvSpPr>
          <p:nvPr/>
        </p:nvSpPr>
        <p:spPr>
          <a:xfrm>
            <a:off x="867211" y="1840887"/>
            <a:ext cx="1260000" cy="1279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200" b="1" dirty="0" smtClean="0">
                <a:latin typeface="+mn-ea"/>
                <a:ea typeface="+mn-ea"/>
                <a:cs typeface="Times New Roman" panose="02020603050405020304" pitchFamily="18" charset="0"/>
              </a:rPr>
              <a:t>a. </a:t>
            </a:r>
            <a:r>
              <a:rPr lang="en-US" altLang="ko-KR" sz="1200" b="1" i="1" dirty="0" smtClean="0">
                <a:latin typeface="+mn-ea"/>
                <a:ea typeface="+mn-ea"/>
                <a:cs typeface="Times New Roman" panose="02020603050405020304" pitchFamily="18" charset="0"/>
              </a:rPr>
              <a:t>mCyp1a1</a:t>
            </a:r>
            <a:endParaRPr lang="ko-KR" altLang="en-US" sz="1200" b="1" i="1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3" name="제목 1">
            <a:extLst>
              <a:ext uri="{FF2B5EF4-FFF2-40B4-BE49-F238E27FC236}">
                <a16:creationId xmlns="" xmlns:a16="http://schemas.microsoft.com/office/drawing/2014/main" id="{9B5B0A10-19FC-4993-88FA-5CE91ABCF159}"/>
              </a:ext>
            </a:extLst>
          </p:cNvPr>
          <p:cNvSpPr txBox="1">
            <a:spLocks/>
          </p:cNvSpPr>
          <p:nvPr/>
        </p:nvSpPr>
        <p:spPr>
          <a:xfrm>
            <a:off x="2159274" y="1870392"/>
            <a:ext cx="1260000" cy="121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200" b="1" dirty="0" smtClean="0">
                <a:latin typeface="+mn-ea"/>
                <a:ea typeface="+mn-ea"/>
                <a:cs typeface="Times New Roman" panose="02020603050405020304" pitchFamily="18" charset="0"/>
              </a:rPr>
              <a:t>b.</a:t>
            </a:r>
            <a:r>
              <a:rPr lang="en-US" altLang="ko-KR" sz="1200" b="1" i="1" dirty="0" smtClean="0">
                <a:latin typeface="+mn-ea"/>
                <a:ea typeface="+mn-ea"/>
                <a:cs typeface="Times New Roman" panose="02020603050405020304" pitchFamily="18" charset="0"/>
              </a:rPr>
              <a:t> mCyp1a2</a:t>
            </a:r>
            <a:endParaRPr lang="ko-KR" altLang="en-US" sz="1200" b="1" i="1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4" name="제목 1">
            <a:extLst>
              <a:ext uri="{FF2B5EF4-FFF2-40B4-BE49-F238E27FC236}">
                <a16:creationId xmlns="" xmlns:a16="http://schemas.microsoft.com/office/drawing/2014/main" id="{8646D44C-1378-438C-AC59-91D4FF96BFC5}"/>
              </a:ext>
            </a:extLst>
          </p:cNvPr>
          <p:cNvSpPr txBox="1">
            <a:spLocks/>
          </p:cNvSpPr>
          <p:nvPr/>
        </p:nvSpPr>
        <p:spPr>
          <a:xfrm>
            <a:off x="3442063" y="1872997"/>
            <a:ext cx="1260000" cy="1164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200" b="1" dirty="0" smtClean="0">
                <a:latin typeface="+mn-ea"/>
                <a:ea typeface="+mn-ea"/>
                <a:cs typeface="Times New Roman" panose="02020603050405020304" pitchFamily="18" charset="0"/>
              </a:rPr>
              <a:t>c.</a:t>
            </a:r>
            <a:r>
              <a:rPr lang="en-US" altLang="ko-KR" sz="1200" b="1" i="1" dirty="0" smtClean="0">
                <a:latin typeface="+mn-ea"/>
                <a:ea typeface="+mn-ea"/>
                <a:cs typeface="Times New Roman" panose="02020603050405020304" pitchFamily="18" charset="0"/>
              </a:rPr>
              <a:t> mCyp2a5</a:t>
            </a:r>
            <a:endParaRPr lang="ko-KR" altLang="en-US" sz="1200" b="1" i="1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5" name="제목 1">
            <a:extLst>
              <a:ext uri="{FF2B5EF4-FFF2-40B4-BE49-F238E27FC236}">
                <a16:creationId xmlns="" xmlns:a16="http://schemas.microsoft.com/office/drawing/2014/main" id="{9541AB4E-6F32-4E05-A25C-63805A39B338}"/>
              </a:ext>
            </a:extLst>
          </p:cNvPr>
          <p:cNvSpPr txBox="1">
            <a:spLocks/>
          </p:cNvSpPr>
          <p:nvPr/>
        </p:nvSpPr>
        <p:spPr>
          <a:xfrm>
            <a:off x="3322495" y="3100938"/>
            <a:ext cx="1260000" cy="1044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200" b="1" dirty="0" smtClean="0">
                <a:latin typeface="+mn-ea"/>
                <a:ea typeface="+mn-ea"/>
                <a:cs typeface="Times New Roman" panose="02020603050405020304" pitchFamily="18" charset="0"/>
              </a:rPr>
              <a:t>f. </a:t>
            </a:r>
            <a:r>
              <a:rPr lang="en-US" altLang="ko-KR" sz="1200" b="1" i="1" dirty="0" smtClean="0">
                <a:latin typeface="+mn-ea"/>
                <a:ea typeface="+mn-ea"/>
                <a:cs typeface="Times New Roman" panose="02020603050405020304" pitchFamily="18" charset="0"/>
              </a:rPr>
              <a:t>mCyp3a13</a:t>
            </a:r>
            <a:endParaRPr lang="ko-KR" altLang="en-US" sz="1200" b="1" i="1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6" name="제목 1">
            <a:extLst>
              <a:ext uri="{FF2B5EF4-FFF2-40B4-BE49-F238E27FC236}">
                <a16:creationId xmlns="" xmlns:a16="http://schemas.microsoft.com/office/drawing/2014/main" id="{3493BD9B-5A37-45D3-B78F-1F7A9E4E12C3}"/>
              </a:ext>
            </a:extLst>
          </p:cNvPr>
          <p:cNvSpPr txBox="1">
            <a:spLocks/>
          </p:cNvSpPr>
          <p:nvPr/>
        </p:nvSpPr>
        <p:spPr>
          <a:xfrm>
            <a:off x="2106967" y="3128715"/>
            <a:ext cx="1260000" cy="111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200" b="1" dirty="0" smtClean="0">
                <a:latin typeface="+mn-ea"/>
                <a:ea typeface="+mn-ea"/>
                <a:cs typeface="Times New Roman" panose="02020603050405020304" pitchFamily="18" charset="0"/>
              </a:rPr>
              <a:t>e. </a:t>
            </a:r>
            <a:r>
              <a:rPr lang="en-US" altLang="ko-KR" sz="1200" b="1" i="1" dirty="0" smtClean="0">
                <a:latin typeface="+mn-ea"/>
                <a:ea typeface="+mn-ea"/>
                <a:cs typeface="Times New Roman" panose="02020603050405020304" pitchFamily="18" charset="0"/>
              </a:rPr>
              <a:t>mCyp3a11</a:t>
            </a:r>
            <a:endParaRPr lang="ko-KR" altLang="en-US" sz="1200" b="1" i="1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7" name="제목 1">
            <a:extLst>
              <a:ext uri="{FF2B5EF4-FFF2-40B4-BE49-F238E27FC236}">
                <a16:creationId xmlns="" xmlns:a16="http://schemas.microsoft.com/office/drawing/2014/main" id="{1034935C-0A75-4F34-8BDE-3DAF41765578}"/>
              </a:ext>
            </a:extLst>
          </p:cNvPr>
          <p:cNvSpPr txBox="1">
            <a:spLocks/>
          </p:cNvSpPr>
          <p:nvPr/>
        </p:nvSpPr>
        <p:spPr>
          <a:xfrm>
            <a:off x="820312" y="3119074"/>
            <a:ext cx="1260000" cy="1216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200" b="1" dirty="0" smtClean="0">
                <a:latin typeface="+mn-ea"/>
                <a:ea typeface="+mn-ea"/>
                <a:cs typeface="Times New Roman" panose="02020603050405020304" pitchFamily="18" charset="0"/>
              </a:rPr>
              <a:t>d.</a:t>
            </a:r>
            <a:r>
              <a:rPr lang="en-US" altLang="ko-KR" sz="1200" b="1" i="1" dirty="0" smtClean="0">
                <a:latin typeface="+mn-ea"/>
                <a:ea typeface="+mn-ea"/>
                <a:cs typeface="Times New Roman" panose="02020603050405020304" pitchFamily="18" charset="0"/>
              </a:rPr>
              <a:t> mCyp2d22</a:t>
            </a:r>
            <a:endParaRPr lang="ko-KR" altLang="en-US" sz="1200" b="1" i="1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8" name="제목 1">
            <a:extLst>
              <a:ext uri="{FF2B5EF4-FFF2-40B4-BE49-F238E27FC236}">
                <a16:creationId xmlns="" xmlns:a16="http://schemas.microsoft.com/office/drawing/2014/main" id="{9EBE8753-F275-47A5-AC99-B523603115F1}"/>
              </a:ext>
            </a:extLst>
          </p:cNvPr>
          <p:cNvSpPr txBox="1">
            <a:spLocks/>
          </p:cNvSpPr>
          <p:nvPr/>
        </p:nvSpPr>
        <p:spPr>
          <a:xfrm>
            <a:off x="1020716" y="2535983"/>
            <a:ext cx="179335" cy="1894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00" dirty="0">
                <a:latin typeface="+mn-ea"/>
                <a:ea typeface="+mn-ea"/>
                <a:cs typeface="Times New Roman" panose="02020603050405020304" pitchFamily="18" charset="0"/>
              </a:rPr>
              <a:t>a</a:t>
            </a:r>
            <a:endParaRPr lang="ko-KR" altLang="en-US" sz="1000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9" name="제목 1">
            <a:extLst>
              <a:ext uri="{FF2B5EF4-FFF2-40B4-BE49-F238E27FC236}">
                <a16:creationId xmlns="" xmlns:a16="http://schemas.microsoft.com/office/drawing/2014/main" id="{91A548F0-DB8D-4E74-83F9-0E1DF6A19A0D}"/>
              </a:ext>
            </a:extLst>
          </p:cNvPr>
          <p:cNvSpPr txBox="1">
            <a:spLocks/>
          </p:cNvSpPr>
          <p:nvPr/>
        </p:nvSpPr>
        <p:spPr>
          <a:xfrm>
            <a:off x="1175396" y="2555948"/>
            <a:ext cx="179335" cy="1894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00" dirty="0">
                <a:latin typeface="+mn-ea"/>
                <a:ea typeface="+mn-ea"/>
                <a:cs typeface="Times New Roman" panose="02020603050405020304" pitchFamily="18" charset="0"/>
              </a:rPr>
              <a:t>b</a:t>
            </a:r>
            <a:endParaRPr lang="ko-KR" altLang="en-US" sz="1000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0" name="제목 1">
            <a:extLst>
              <a:ext uri="{FF2B5EF4-FFF2-40B4-BE49-F238E27FC236}">
                <a16:creationId xmlns="" xmlns:a16="http://schemas.microsoft.com/office/drawing/2014/main" id="{CB4A1B14-3896-45C7-9FB4-0516EAA2392D}"/>
              </a:ext>
            </a:extLst>
          </p:cNvPr>
          <p:cNvSpPr txBox="1">
            <a:spLocks/>
          </p:cNvSpPr>
          <p:nvPr/>
        </p:nvSpPr>
        <p:spPr>
          <a:xfrm>
            <a:off x="1321169" y="2476547"/>
            <a:ext cx="179335" cy="1894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00" dirty="0">
                <a:latin typeface="+mn-ea"/>
                <a:ea typeface="+mn-ea"/>
                <a:cs typeface="Times New Roman" panose="02020603050405020304" pitchFamily="18" charset="0"/>
              </a:rPr>
              <a:t>c</a:t>
            </a:r>
            <a:endParaRPr lang="ko-KR" altLang="en-US" sz="1000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1" name="제목 1">
            <a:extLst>
              <a:ext uri="{FF2B5EF4-FFF2-40B4-BE49-F238E27FC236}">
                <a16:creationId xmlns="" xmlns:a16="http://schemas.microsoft.com/office/drawing/2014/main" id="{C1DB5AD2-7FC5-457E-8A4E-57F9A4B70264}"/>
              </a:ext>
            </a:extLst>
          </p:cNvPr>
          <p:cNvSpPr txBox="1">
            <a:spLocks/>
          </p:cNvSpPr>
          <p:nvPr/>
        </p:nvSpPr>
        <p:spPr>
          <a:xfrm>
            <a:off x="1482151" y="2397146"/>
            <a:ext cx="179335" cy="1894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00" dirty="0">
                <a:latin typeface="+mn-ea"/>
                <a:ea typeface="+mn-ea"/>
                <a:cs typeface="Times New Roman" panose="02020603050405020304" pitchFamily="18" charset="0"/>
              </a:rPr>
              <a:t>d</a:t>
            </a:r>
            <a:endParaRPr lang="ko-KR" altLang="en-US" sz="1000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2" name="제목 1">
            <a:extLst>
              <a:ext uri="{FF2B5EF4-FFF2-40B4-BE49-F238E27FC236}">
                <a16:creationId xmlns="" xmlns:a16="http://schemas.microsoft.com/office/drawing/2014/main" id="{8FCAA5F4-02A2-401A-919C-A357244C9A85}"/>
              </a:ext>
            </a:extLst>
          </p:cNvPr>
          <p:cNvSpPr txBox="1">
            <a:spLocks/>
          </p:cNvSpPr>
          <p:nvPr/>
        </p:nvSpPr>
        <p:spPr>
          <a:xfrm>
            <a:off x="1623386" y="2033194"/>
            <a:ext cx="179335" cy="1894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00" dirty="0">
                <a:latin typeface="+mn-ea"/>
                <a:ea typeface="+mn-ea"/>
                <a:cs typeface="Times New Roman" panose="02020603050405020304" pitchFamily="18" charset="0"/>
              </a:rPr>
              <a:t>e</a:t>
            </a:r>
            <a:endParaRPr lang="ko-KR" altLang="en-US" sz="1000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3" name="제목 1">
            <a:extLst>
              <a:ext uri="{FF2B5EF4-FFF2-40B4-BE49-F238E27FC236}">
                <a16:creationId xmlns="" xmlns:a16="http://schemas.microsoft.com/office/drawing/2014/main" id="{C4FA553E-362C-467C-8737-9986369FD775}"/>
              </a:ext>
            </a:extLst>
          </p:cNvPr>
          <p:cNvSpPr txBox="1">
            <a:spLocks/>
          </p:cNvSpPr>
          <p:nvPr/>
        </p:nvSpPr>
        <p:spPr>
          <a:xfrm>
            <a:off x="2300839" y="2397160"/>
            <a:ext cx="195740" cy="2097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00" dirty="0">
                <a:latin typeface="+mn-ea"/>
                <a:ea typeface="+mn-ea"/>
                <a:cs typeface="Times New Roman" panose="02020603050405020304" pitchFamily="18" charset="0"/>
              </a:rPr>
              <a:t>c</a:t>
            </a:r>
            <a:endParaRPr lang="ko-KR" altLang="en-US" sz="1000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4" name="제목 1">
            <a:extLst>
              <a:ext uri="{FF2B5EF4-FFF2-40B4-BE49-F238E27FC236}">
                <a16:creationId xmlns="" xmlns:a16="http://schemas.microsoft.com/office/drawing/2014/main" id="{3C160EBB-50EB-4115-95F8-B27381211FB5}"/>
              </a:ext>
            </a:extLst>
          </p:cNvPr>
          <p:cNvSpPr txBox="1">
            <a:spLocks/>
          </p:cNvSpPr>
          <p:nvPr/>
        </p:nvSpPr>
        <p:spPr>
          <a:xfrm>
            <a:off x="2493096" y="2484863"/>
            <a:ext cx="195740" cy="2097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00" dirty="0">
                <a:latin typeface="+mn-ea"/>
                <a:ea typeface="+mn-ea"/>
                <a:cs typeface="Times New Roman" panose="02020603050405020304" pitchFamily="18" charset="0"/>
              </a:rPr>
              <a:t>b</a:t>
            </a:r>
            <a:endParaRPr lang="ko-KR" altLang="en-US" sz="1000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5" name="제목 1">
            <a:extLst>
              <a:ext uri="{FF2B5EF4-FFF2-40B4-BE49-F238E27FC236}">
                <a16:creationId xmlns="" xmlns:a16="http://schemas.microsoft.com/office/drawing/2014/main" id="{8B2F7046-574E-47E8-8A9E-50900D7D7626}"/>
              </a:ext>
            </a:extLst>
          </p:cNvPr>
          <p:cNvSpPr txBox="1">
            <a:spLocks/>
          </p:cNvSpPr>
          <p:nvPr/>
        </p:nvSpPr>
        <p:spPr>
          <a:xfrm>
            <a:off x="2629193" y="2535983"/>
            <a:ext cx="195740" cy="2097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00" dirty="0">
                <a:latin typeface="+mn-ea"/>
                <a:ea typeface="+mn-ea"/>
                <a:cs typeface="Times New Roman" panose="02020603050405020304" pitchFamily="18" charset="0"/>
              </a:rPr>
              <a:t>a</a:t>
            </a:r>
            <a:endParaRPr lang="ko-KR" altLang="en-US" sz="1000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6" name="제목 1">
            <a:extLst>
              <a:ext uri="{FF2B5EF4-FFF2-40B4-BE49-F238E27FC236}">
                <a16:creationId xmlns="" xmlns:a16="http://schemas.microsoft.com/office/drawing/2014/main" id="{3F6B10DA-587C-4DDA-AC05-3988A320F818}"/>
              </a:ext>
            </a:extLst>
          </p:cNvPr>
          <p:cNvSpPr txBox="1">
            <a:spLocks/>
          </p:cNvSpPr>
          <p:nvPr/>
        </p:nvSpPr>
        <p:spPr>
          <a:xfrm>
            <a:off x="2786832" y="2525875"/>
            <a:ext cx="195740" cy="2097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00" dirty="0">
                <a:latin typeface="+mn-ea"/>
                <a:ea typeface="+mn-ea"/>
                <a:cs typeface="Times New Roman" panose="02020603050405020304" pitchFamily="18" charset="0"/>
              </a:rPr>
              <a:t>a</a:t>
            </a:r>
            <a:endParaRPr lang="ko-KR" altLang="en-US" sz="1000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7" name="제목 1">
            <a:extLst>
              <a:ext uri="{FF2B5EF4-FFF2-40B4-BE49-F238E27FC236}">
                <a16:creationId xmlns="" xmlns:a16="http://schemas.microsoft.com/office/drawing/2014/main" id="{5F1945EB-E105-44DD-AA22-9E61FD32241D}"/>
              </a:ext>
            </a:extLst>
          </p:cNvPr>
          <p:cNvSpPr txBox="1">
            <a:spLocks/>
          </p:cNvSpPr>
          <p:nvPr/>
        </p:nvSpPr>
        <p:spPr>
          <a:xfrm>
            <a:off x="2938731" y="2019814"/>
            <a:ext cx="195740" cy="2097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00" dirty="0">
                <a:latin typeface="+mn-ea"/>
                <a:ea typeface="+mn-ea"/>
                <a:cs typeface="Times New Roman" panose="02020603050405020304" pitchFamily="18" charset="0"/>
              </a:rPr>
              <a:t>d</a:t>
            </a:r>
            <a:endParaRPr lang="ko-KR" altLang="en-US" sz="1000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8" name="제목 1">
            <a:extLst>
              <a:ext uri="{FF2B5EF4-FFF2-40B4-BE49-F238E27FC236}">
                <a16:creationId xmlns="" xmlns:a16="http://schemas.microsoft.com/office/drawing/2014/main" id="{E2A863B4-AB01-4395-AADF-7E18D2A9B6F7}"/>
              </a:ext>
            </a:extLst>
          </p:cNvPr>
          <p:cNvSpPr txBox="1">
            <a:spLocks/>
          </p:cNvSpPr>
          <p:nvPr/>
        </p:nvSpPr>
        <p:spPr>
          <a:xfrm>
            <a:off x="3542230" y="2478596"/>
            <a:ext cx="218535" cy="2118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00" dirty="0">
                <a:latin typeface="+mn-ea"/>
                <a:ea typeface="+mn-ea"/>
                <a:cs typeface="Times New Roman" panose="02020603050405020304" pitchFamily="18" charset="0"/>
              </a:rPr>
              <a:t>b</a:t>
            </a:r>
            <a:endParaRPr lang="ko-KR" altLang="en-US" sz="1000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9" name="제목 1">
            <a:extLst>
              <a:ext uri="{FF2B5EF4-FFF2-40B4-BE49-F238E27FC236}">
                <a16:creationId xmlns="" xmlns:a16="http://schemas.microsoft.com/office/drawing/2014/main" id="{432FE248-9E6C-4626-A09A-9E1B43B7146A}"/>
              </a:ext>
            </a:extLst>
          </p:cNvPr>
          <p:cNvSpPr txBox="1">
            <a:spLocks/>
          </p:cNvSpPr>
          <p:nvPr/>
        </p:nvSpPr>
        <p:spPr>
          <a:xfrm>
            <a:off x="3704097" y="2512250"/>
            <a:ext cx="215508" cy="2233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00" dirty="0">
                <a:latin typeface="+mn-ea"/>
                <a:ea typeface="+mn-ea"/>
                <a:cs typeface="Times New Roman" panose="02020603050405020304" pitchFamily="18" charset="0"/>
              </a:rPr>
              <a:t>a</a:t>
            </a:r>
            <a:endParaRPr lang="ko-KR" altLang="en-US" sz="1000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0" name="제목 1">
            <a:extLst>
              <a:ext uri="{FF2B5EF4-FFF2-40B4-BE49-F238E27FC236}">
                <a16:creationId xmlns="" xmlns:a16="http://schemas.microsoft.com/office/drawing/2014/main" id="{B54CA825-C9F6-4AF0-B558-68133E37B63A}"/>
              </a:ext>
            </a:extLst>
          </p:cNvPr>
          <p:cNvSpPr txBox="1">
            <a:spLocks/>
          </p:cNvSpPr>
          <p:nvPr/>
        </p:nvSpPr>
        <p:spPr>
          <a:xfrm>
            <a:off x="3876397" y="2461803"/>
            <a:ext cx="215508" cy="2233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00" dirty="0">
                <a:latin typeface="+mn-ea"/>
                <a:ea typeface="+mn-ea"/>
                <a:cs typeface="Times New Roman" panose="02020603050405020304" pitchFamily="18" charset="0"/>
              </a:rPr>
              <a:t>b</a:t>
            </a:r>
            <a:endParaRPr lang="ko-KR" altLang="en-US" sz="1000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1" name="제목 1">
            <a:extLst>
              <a:ext uri="{FF2B5EF4-FFF2-40B4-BE49-F238E27FC236}">
                <a16:creationId xmlns="" xmlns:a16="http://schemas.microsoft.com/office/drawing/2014/main" id="{88F4E629-E4D6-4759-8A76-2B9B3DD82F8D}"/>
              </a:ext>
            </a:extLst>
          </p:cNvPr>
          <p:cNvSpPr txBox="1">
            <a:spLocks/>
          </p:cNvSpPr>
          <p:nvPr/>
        </p:nvSpPr>
        <p:spPr>
          <a:xfrm>
            <a:off x="4004267" y="2444278"/>
            <a:ext cx="215508" cy="2233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00" dirty="0">
                <a:latin typeface="+mn-ea"/>
                <a:ea typeface="+mn-ea"/>
                <a:cs typeface="Times New Roman" panose="02020603050405020304" pitchFamily="18" charset="0"/>
              </a:rPr>
              <a:t>c</a:t>
            </a:r>
            <a:endParaRPr lang="ko-KR" altLang="en-US" sz="1000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2" name="제목 1">
            <a:extLst>
              <a:ext uri="{FF2B5EF4-FFF2-40B4-BE49-F238E27FC236}">
                <a16:creationId xmlns="" xmlns:a16="http://schemas.microsoft.com/office/drawing/2014/main" id="{CC2ADEDD-7475-4EE6-AFE4-197C5ED46E3A}"/>
              </a:ext>
            </a:extLst>
          </p:cNvPr>
          <p:cNvSpPr txBox="1">
            <a:spLocks/>
          </p:cNvSpPr>
          <p:nvPr/>
        </p:nvSpPr>
        <p:spPr>
          <a:xfrm>
            <a:off x="4158929" y="2029339"/>
            <a:ext cx="215508" cy="2233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00" dirty="0">
                <a:latin typeface="+mn-ea"/>
                <a:ea typeface="+mn-ea"/>
                <a:cs typeface="Times New Roman" panose="02020603050405020304" pitchFamily="18" charset="0"/>
              </a:rPr>
              <a:t>d</a:t>
            </a:r>
            <a:endParaRPr lang="ko-KR" altLang="en-US" sz="1000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8" name="제목 1">
            <a:extLst>
              <a:ext uri="{FF2B5EF4-FFF2-40B4-BE49-F238E27FC236}">
                <a16:creationId xmlns="" xmlns:a16="http://schemas.microsoft.com/office/drawing/2014/main" id="{6B2ED247-D450-48CF-BF16-7175674443C9}"/>
              </a:ext>
            </a:extLst>
          </p:cNvPr>
          <p:cNvSpPr txBox="1">
            <a:spLocks/>
          </p:cNvSpPr>
          <p:nvPr/>
        </p:nvSpPr>
        <p:spPr>
          <a:xfrm>
            <a:off x="4158929" y="3241245"/>
            <a:ext cx="193144" cy="2101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00" dirty="0">
                <a:latin typeface="+mn-ea"/>
                <a:ea typeface="+mn-ea"/>
                <a:cs typeface="Times New Roman" panose="02020603050405020304" pitchFamily="18" charset="0"/>
              </a:rPr>
              <a:t>e</a:t>
            </a:r>
            <a:endParaRPr lang="ko-KR" altLang="en-US" sz="1000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9" name="제목 1">
            <a:extLst>
              <a:ext uri="{FF2B5EF4-FFF2-40B4-BE49-F238E27FC236}">
                <a16:creationId xmlns="" xmlns:a16="http://schemas.microsoft.com/office/drawing/2014/main" id="{056F5A74-8B06-41EB-B38B-CEE5D529C996}"/>
              </a:ext>
            </a:extLst>
          </p:cNvPr>
          <p:cNvSpPr txBox="1">
            <a:spLocks/>
          </p:cNvSpPr>
          <p:nvPr/>
        </p:nvSpPr>
        <p:spPr>
          <a:xfrm>
            <a:off x="4013792" y="3675126"/>
            <a:ext cx="193144" cy="2101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00" dirty="0">
                <a:latin typeface="+mn-ea"/>
                <a:ea typeface="+mn-ea"/>
                <a:cs typeface="Times New Roman" panose="02020603050405020304" pitchFamily="18" charset="0"/>
              </a:rPr>
              <a:t>c</a:t>
            </a:r>
            <a:endParaRPr lang="ko-KR" altLang="en-US" sz="1000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0" name="제목 1">
            <a:extLst>
              <a:ext uri="{FF2B5EF4-FFF2-40B4-BE49-F238E27FC236}">
                <a16:creationId xmlns="" xmlns:a16="http://schemas.microsoft.com/office/drawing/2014/main" id="{275EC7AF-18D9-4D2F-975F-C62740682B86}"/>
              </a:ext>
            </a:extLst>
          </p:cNvPr>
          <p:cNvSpPr txBox="1">
            <a:spLocks/>
          </p:cNvSpPr>
          <p:nvPr/>
        </p:nvSpPr>
        <p:spPr>
          <a:xfrm>
            <a:off x="3847022" y="3634811"/>
            <a:ext cx="224611" cy="1821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00" dirty="0">
                <a:latin typeface="+mn-ea"/>
                <a:ea typeface="+mn-ea"/>
                <a:cs typeface="Times New Roman" panose="02020603050405020304" pitchFamily="18" charset="0"/>
              </a:rPr>
              <a:t>d</a:t>
            </a:r>
            <a:endParaRPr lang="ko-KR" altLang="en-US" sz="1000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1" name="제목 1">
            <a:extLst>
              <a:ext uri="{FF2B5EF4-FFF2-40B4-BE49-F238E27FC236}">
                <a16:creationId xmlns="" xmlns:a16="http://schemas.microsoft.com/office/drawing/2014/main" id="{473CD90B-B978-4C31-BE24-53BB6C72428E}"/>
              </a:ext>
            </a:extLst>
          </p:cNvPr>
          <p:cNvSpPr txBox="1">
            <a:spLocks/>
          </p:cNvSpPr>
          <p:nvPr/>
        </p:nvSpPr>
        <p:spPr>
          <a:xfrm>
            <a:off x="3703607" y="3793489"/>
            <a:ext cx="193144" cy="2101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00" dirty="0">
                <a:latin typeface="+mn-ea"/>
                <a:ea typeface="+mn-ea"/>
                <a:cs typeface="Times New Roman" panose="02020603050405020304" pitchFamily="18" charset="0"/>
              </a:rPr>
              <a:t>a</a:t>
            </a:r>
            <a:endParaRPr lang="ko-KR" altLang="en-US" sz="1000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2" name="제목 1">
            <a:extLst>
              <a:ext uri="{FF2B5EF4-FFF2-40B4-BE49-F238E27FC236}">
                <a16:creationId xmlns="" xmlns:a16="http://schemas.microsoft.com/office/drawing/2014/main" id="{58E4C301-89B0-49C8-A333-83262DA6E6AF}"/>
              </a:ext>
            </a:extLst>
          </p:cNvPr>
          <p:cNvSpPr txBox="1">
            <a:spLocks/>
          </p:cNvSpPr>
          <p:nvPr/>
        </p:nvSpPr>
        <p:spPr>
          <a:xfrm>
            <a:off x="3567621" y="3764463"/>
            <a:ext cx="193144" cy="2101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00" dirty="0">
                <a:latin typeface="+mn-ea"/>
                <a:ea typeface="+mn-ea"/>
                <a:cs typeface="Times New Roman" panose="02020603050405020304" pitchFamily="18" charset="0"/>
              </a:rPr>
              <a:t>b</a:t>
            </a:r>
            <a:endParaRPr lang="ko-KR" altLang="en-US" sz="1000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3" name="제목 1">
            <a:extLst>
              <a:ext uri="{FF2B5EF4-FFF2-40B4-BE49-F238E27FC236}">
                <a16:creationId xmlns="" xmlns:a16="http://schemas.microsoft.com/office/drawing/2014/main" id="{CF6F1FCF-A797-4606-B5EA-B5956CD85C95}"/>
              </a:ext>
            </a:extLst>
          </p:cNvPr>
          <p:cNvSpPr txBox="1">
            <a:spLocks/>
          </p:cNvSpPr>
          <p:nvPr/>
        </p:nvSpPr>
        <p:spPr>
          <a:xfrm>
            <a:off x="2935012" y="3245961"/>
            <a:ext cx="175874" cy="1926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00" dirty="0">
                <a:latin typeface="+mn-ea"/>
                <a:ea typeface="+mn-ea"/>
                <a:cs typeface="Times New Roman" panose="02020603050405020304" pitchFamily="18" charset="0"/>
              </a:rPr>
              <a:t>e</a:t>
            </a:r>
            <a:endParaRPr lang="ko-KR" altLang="en-US" sz="1000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4" name="제목 1">
            <a:extLst>
              <a:ext uri="{FF2B5EF4-FFF2-40B4-BE49-F238E27FC236}">
                <a16:creationId xmlns="" xmlns:a16="http://schemas.microsoft.com/office/drawing/2014/main" id="{61FFE425-75AB-4095-B20B-0373B1B0CE37}"/>
              </a:ext>
            </a:extLst>
          </p:cNvPr>
          <p:cNvSpPr txBox="1">
            <a:spLocks/>
          </p:cNvSpPr>
          <p:nvPr/>
        </p:nvSpPr>
        <p:spPr>
          <a:xfrm>
            <a:off x="2774704" y="3625648"/>
            <a:ext cx="175874" cy="1926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00" dirty="0">
                <a:latin typeface="+mn-ea"/>
                <a:ea typeface="+mn-ea"/>
                <a:cs typeface="Times New Roman" panose="02020603050405020304" pitchFamily="18" charset="0"/>
              </a:rPr>
              <a:t>d</a:t>
            </a:r>
            <a:endParaRPr lang="ko-KR" altLang="en-US" sz="1000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5" name="제목 1">
            <a:extLst>
              <a:ext uri="{FF2B5EF4-FFF2-40B4-BE49-F238E27FC236}">
                <a16:creationId xmlns="" xmlns:a16="http://schemas.microsoft.com/office/drawing/2014/main" id="{61083FE4-7378-40F5-8602-3C719A8CEA2F}"/>
              </a:ext>
            </a:extLst>
          </p:cNvPr>
          <p:cNvSpPr txBox="1">
            <a:spLocks/>
          </p:cNvSpPr>
          <p:nvPr/>
        </p:nvSpPr>
        <p:spPr>
          <a:xfrm>
            <a:off x="2638718" y="3668160"/>
            <a:ext cx="175874" cy="1926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00" dirty="0">
                <a:latin typeface="+mn-ea"/>
                <a:ea typeface="+mn-ea"/>
                <a:cs typeface="Times New Roman" panose="02020603050405020304" pitchFamily="18" charset="0"/>
              </a:rPr>
              <a:t>c</a:t>
            </a:r>
            <a:endParaRPr lang="ko-KR" altLang="en-US" sz="1000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6" name="제목 1">
            <a:extLst>
              <a:ext uri="{FF2B5EF4-FFF2-40B4-BE49-F238E27FC236}">
                <a16:creationId xmlns="" xmlns:a16="http://schemas.microsoft.com/office/drawing/2014/main" id="{6792DBEF-673B-48DF-959D-8899D77EFDE0}"/>
              </a:ext>
            </a:extLst>
          </p:cNvPr>
          <p:cNvSpPr txBox="1">
            <a:spLocks/>
          </p:cNvSpPr>
          <p:nvPr/>
        </p:nvSpPr>
        <p:spPr>
          <a:xfrm>
            <a:off x="2493096" y="3798629"/>
            <a:ext cx="175874" cy="1926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00" dirty="0">
                <a:latin typeface="+mn-ea"/>
                <a:ea typeface="+mn-ea"/>
                <a:cs typeface="Times New Roman" panose="02020603050405020304" pitchFamily="18" charset="0"/>
              </a:rPr>
              <a:t>b</a:t>
            </a:r>
            <a:endParaRPr lang="ko-KR" altLang="en-US" sz="1000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7" name="제목 1">
            <a:extLst>
              <a:ext uri="{FF2B5EF4-FFF2-40B4-BE49-F238E27FC236}">
                <a16:creationId xmlns="" xmlns:a16="http://schemas.microsoft.com/office/drawing/2014/main" id="{4ABB52AC-C816-4F8E-B98E-962A28CACC6E}"/>
              </a:ext>
            </a:extLst>
          </p:cNvPr>
          <p:cNvSpPr txBox="1">
            <a:spLocks/>
          </p:cNvSpPr>
          <p:nvPr/>
        </p:nvSpPr>
        <p:spPr>
          <a:xfrm>
            <a:off x="2368634" y="3809533"/>
            <a:ext cx="175874" cy="1926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00" dirty="0">
                <a:latin typeface="+mn-ea"/>
                <a:ea typeface="+mn-ea"/>
                <a:cs typeface="Times New Roman" panose="02020603050405020304" pitchFamily="18" charset="0"/>
              </a:rPr>
              <a:t>a</a:t>
            </a:r>
            <a:endParaRPr lang="ko-KR" altLang="en-US" sz="1000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8" name="제목 1">
            <a:extLst>
              <a:ext uri="{FF2B5EF4-FFF2-40B4-BE49-F238E27FC236}">
                <a16:creationId xmlns="" xmlns:a16="http://schemas.microsoft.com/office/drawing/2014/main" id="{1A163BB0-6F38-49B5-9BAA-D4D85DCBC127}"/>
              </a:ext>
            </a:extLst>
          </p:cNvPr>
          <p:cNvSpPr txBox="1">
            <a:spLocks/>
          </p:cNvSpPr>
          <p:nvPr/>
        </p:nvSpPr>
        <p:spPr>
          <a:xfrm>
            <a:off x="1613058" y="3254407"/>
            <a:ext cx="199609" cy="2078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00" dirty="0">
                <a:latin typeface="+mn-ea"/>
                <a:ea typeface="+mn-ea"/>
                <a:cs typeface="Times New Roman" panose="02020603050405020304" pitchFamily="18" charset="0"/>
              </a:rPr>
              <a:t>e</a:t>
            </a:r>
            <a:endParaRPr lang="ko-KR" altLang="en-US" sz="1000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9" name="제목 1">
            <a:extLst>
              <a:ext uri="{FF2B5EF4-FFF2-40B4-BE49-F238E27FC236}">
                <a16:creationId xmlns="" xmlns:a16="http://schemas.microsoft.com/office/drawing/2014/main" id="{86A03E51-DE36-4500-AB2B-FCD25538FAEA}"/>
              </a:ext>
            </a:extLst>
          </p:cNvPr>
          <p:cNvSpPr txBox="1">
            <a:spLocks/>
          </p:cNvSpPr>
          <p:nvPr/>
        </p:nvSpPr>
        <p:spPr>
          <a:xfrm>
            <a:off x="1465327" y="3524349"/>
            <a:ext cx="199609" cy="2078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00" dirty="0">
                <a:latin typeface="+mn-ea"/>
                <a:ea typeface="+mn-ea"/>
                <a:cs typeface="Times New Roman" panose="02020603050405020304" pitchFamily="18" charset="0"/>
              </a:rPr>
              <a:t>d</a:t>
            </a:r>
            <a:endParaRPr lang="ko-KR" altLang="en-US" sz="1000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80" name="제목 1">
            <a:extLst>
              <a:ext uri="{FF2B5EF4-FFF2-40B4-BE49-F238E27FC236}">
                <a16:creationId xmlns="" xmlns:a16="http://schemas.microsoft.com/office/drawing/2014/main" id="{1E013F70-C0CC-4138-B734-AB7818147335}"/>
              </a:ext>
            </a:extLst>
          </p:cNvPr>
          <p:cNvSpPr txBox="1">
            <a:spLocks/>
          </p:cNvSpPr>
          <p:nvPr/>
        </p:nvSpPr>
        <p:spPr>
          <a:xfrm>
            <a:off x="1310004" y="3673913"/>
            <a:ext cx="199609" cy="2078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00" dirty="0">
                <a:latin typeface="+mn-ea"/>
                <a:ea typeface="+mn-ea"/>
                <a:cs typeface="Times New Roman" panose="02020603050405020304" pitchFamily="18" charset="0"/>
              </a:rPr>
              <a:t>c</a:t>
            </a:r>
            <a:endParaRPr lang="ko-KR" altLang="en-US" sz="1000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81" name="제목 1">
            <a:extLst>
              <a:ext uri="{FF2B5EF4-FFF2-40B4-BE49-F238E27FC236}">
                <a16:creationId xmlns="" xmlns:a16="http://schemas.microsoft.com/office/drawing/2014/main" id="{14204535-4F90-4B74-8099-C2516A482E14}"/>
              </a:ext>
            </a:extLst>
          </p:cNvPr>
          <p:cNvSpPr txBox="1">
            <a:spLocks/>
          </p:cNvSpPr>
          <p:nvPr/>
        </p:nvSpPr>
        <p:spPr>
          <a:xfrm>
            <a:off x="1162508" y="3809533"/>
            <a:ext cx="199609" cy="2078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00" dirty="0">
                <a:latin typeface="+mn-ea"/>
                <a:ea typeface="+mn-ea"/>
                <a:cs typeface="Times New Roman" panose="02020603050405020304" pitchFamily="18" charset="0"/>
              </a:rPr>
              <a:t>a</a:t>
            </a:r>
            <a:endParaRPr lang="ko-KR" altLang="en-US" sz="1000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82" name="제목 1">
            <a:extLst>
              <a:ext uri="{FF2B5EF4-FFF2-40B4-BE49-F238E27FC236}">
                <a16:creationId xmlns="" xmlns:a16="http://schemas.microsoft.com/office/drawing/2014/main" id="{E1664123-6E2C-4D1A-A87A-3AA6C703681D}"/>
              </a:ext>
            </a:extLst>
          </p:cNvPr>
          <p:cNvSpPr txBox="1">
            <a:spLocks/>
          </p:cNvSpPr>
          <p:nvPr/>
        </p:nvSpPr>
        <p:spPr>
          <a:xfrm>
            <a:off x="1009676" y="3798629"/>
            <a:ext cx="199609" cy="2078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000" dirty="0">
                <a:latin typeface="+mn-ea"/>
                <a:ea typeface="+mn-ea"/>
                <a:cs typeface="Times New Roman" panose="02020603050405020304" pitchFamily="18" charset="0"/>
              </a:rPr>
              <a:t>b</a:t>
            </a:r>
            <a:endParaRPr lang="ko-KR" altLang="en-US" sz="1000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83" name="제목 1">
            <a:extLst>
              <a:ext uri="{FF2B5EF4-FFF2-40B4-BE49-F238E27FC236}">
                <a16:creationId xmlns="" xmlns:a16="http://schemas.microsoft.com/office/drawing/2014/main" id="{FD43FEC4-431F-46B5-AC5D-D52B08680712}"/>
              </a:ext>
            </a:extLst>
          </p:cNvPr>
          <p:cNvSpPr txBox="1">
            <a:spLocks/>
          </p:cNvSpPr>
          <p:nvPr/>
        </p:nvSpPr>
        <p:spPr>
          <a:xfrm>
            <a:off x="466725" y="1338820"/>
            <a:ext cx="304093" cy="213755"/>
          </a:xfrm>
          <a:prstGeom prst="rect">
            <a:avLst/>
          </a:prstGeom>
        </p:spPr>
        <p:txBody>
          <a:bodyPr vert="horz" lIns="103163" tIns="51581" rIns="103163" bIns="51581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400" b="1" dirty="0" smtClean="0">
                <a:latin typeface="+mn-ea"/>
                <a:ea typeface="+mn-ea"/>
                <a:cs typeface="Times New Roman" panose="02020603050405020304" pitchFamily="18" charset="0"/>
              </a:rPr>
              <a:t>A </a:t>
            </a:r>
            <a:endParaRPr lang="en-US" altLang="ko-KR" sz="1400" b="1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84" name="제목 1">
            <a:extLst>
              <a:ext uri="{FF2B5EF4-FFF2-40B4-BE49-F238E27FC236}">
                <a16:creationId xmlns="" xmlns:a16="http://schemas.microsoft.com/office/drawing/2014/main" id="{FD43FEC4-431F-46B5-AC5D-D52B08680712}"/>
              </a:ext>
            </a:extLst>
          </p:cNvPr>
          <p:cNvSpPr txBox="1">
            <a:spLocks/>
          </p:cNvSpPr>
          <p:nvPr/>
        </p:nvSpPr>
        <p:spPr>
          <a:xfrm>
            <a:off x="4508529" y="1368454"/>
            <a:ext cx="354653" cy="184121"/>
          </a:xfrm>
          <a:prstGeom prst="rect">
            <a:avLst/>
          </a:prstGeom>
        </p:spPr>
        <p:txBody>
          <a:bodyPr vert="horz" lIns="103163" tIns="51581" rIns="103163" bIns="51581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400" b="1" dirty="0">
                <a:latin typeface="+mn-ea"/>
                <a:ea typeface="+mn-ea"/>
                <a:cs typeface="Times New Roman" panose="02020603050405020304" pitchFamily="18" charset="0"/>
              </a:rPr>
              <a:t>B</a:t>
            </a:r>
          </a:p>
        </p:txBody>
      </p:sp>
      <p:pic>
        <p:nvPicPr>
          <p:cNvPr id="62" name="그림 6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7936" y="4306149"/>
            <a:ext cx="3414137" cy="184683"/>
          </a:xfrm>
          <a:prstGeom prst="rect">
            <a:avLst/>
          </a:prstGeom>
        </p:spPr>
      </p:pic>
      <p:sp>
        <p:nvSpPr>
          <p:cNvPr id="58" name="TextBox 57"/>
          <p:cNvSpPr txBox="1"/>
          <p:nvPr/>
        </p:nvSpPr>
        <p:spPr>
          <a:xfrm>
            <a:off x="17055" y="6547519"/>
            <a:ext cx="29851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 smtClean="0">
                <a:latin typeface="+mn-ea"/>
                <a:cs typeface="Times New Roman" panose="02020603050405020304" pitchFamily="18" charset="0"/>
              </a:rPr>
              <a:t>Supplementary </a:t>
            </a:r>
            <a:r>
              <a:rPr lang="en-US" altLang="ko-KR" sz="1400" b="1" dirty="0">
                <a:latin typeface="+mn-ea"/>
                <a:cs typeface="Times New Roman" panose="02020603050405020304" pitchFamily="18" charset="0"/>
              </a:rPr>
              <a:t>figure 4</a:t>
            </a:r>
            <a:endParaRPr lang="ko-KR" altLang="en-US" sz="1400" b="1" dirty="0">
              <a:latin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4203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TextBox 119"/>
          <p:cNvSpPr txBox="1"/>
          <p:nvPr/>
        </p:nvSpPr>
        <p:spPr>
          <a:xfrm>
            <a:off x="45581" y="6473284"/>
            <a:ext cx="23212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 smtClean="0">
                <a:latin typeface="+mn-ea"/>
                <a:cs typeface="Times New Roman" panose="02020603050405020304" pitchFamily="18" charset="0"/>
              </a:rPr>
              <a:t>Supplement figure 5</a:t>
            </a:r>
            <a:endParaRPr lang="ko-KR" altLang="en-US" sz="1400" b="1" dirty="0">
              <a:latin typeface="+mn-ea"/>
              <a:cs typeface="Times New Roman" panose="02020603050405020304" pitchFamily="18" charset="0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826527" y="777992"/>
            <a:ext cx="8075427" cy="5078274"/>
            <a:chOff x="826527" y="777992"/>
            <a:chExt cx="8075427" cy="5078274"/>
          </a:xfrm>
        </p:grpSpPr>
        <p:grpSp>
          <p:nvGrpSpPr>
            <p:cNvPr id="5" name="그룹 4"/>
            <p:cNvGrpSpPr/>
            <p:nvPr/>
          </p:nvGrpSpPr>
          <p:grpSpPr>
            <a:xfrm>
              <a:off x="1429974" y="1119280"/>
              <a:ext cx="2274640" cy="907878"/>
              <a:chOff x="493776" y="557784"/>
              <a:chExt cx="4925568" cy="1847088"/>
            </a:xfrm>
          </p:grpSpPr>
          <p:pic>
            <p:nvPicPr>
              <p:cNvPr id="6" name="그림 5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  <a14:imgEffect>
                          <a14:brightnessContrast bright="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3776" y="557784"/>
                <a:ext cx="2462784" cy="1847088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</p:pic>
          <p:pic>
            <p:nvPicPr>
              <p:cNvPr id="7" name="그림 6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harpenSoften amount="50000"/>
                        </a14:imgEffect>
                        <a14:imgEffect>
                          <a14:brightnessContrast bright="33000" contrast="1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56560" y="557784"/>
                <a:ext cx="2462784" cy="1847088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</p:pic>
        </p:grpSp>
        <p:sp>
          <p:nvSpPr>
            <p:cNvPr id="10" name="TextBox 9"/>
            <p:cNvSpPr txBox="1"/>
            <p:nvPr/>
          </p:nvSpPr>
          <p:spPr>
            <a:xfrm>
              <a:off x="1407792" y="777992"/>
              <a:ext cx="14081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 smtClean="0">
                  <a:latin typeface="+mj-ea"/>
                  <a:ea typeface="+mj-ea"/>
                  <a:cs typeface="Times New Roman" panose="02020603050405020304" pitchFamily="18" charset="0"/>
                </a:rPr>
                <a:t>Male   </a:t>
              </a:r>
              <a:endParaRPr lang="ko-KR" altLang="en-US" sz="1200" b="1" dirty="0">
                <a:latin typeface="+mj-ea"/>
                <a:ea typeface="+mj-ea"/>
                <a:cs typeface="Times New Roman" panose="02020603050405020304" pitchFamily="18" charset="0"/>
              </a:endParaRPr>
            </a:p>
          </p:txBody>
        </p:sp>
        <p:grpSp>
          <p:nvGrpSpPr>
            <p:cNvPr id="11" name="그룹 10"/>
            <p:cNvGrpSpPr/>
            <p:nvPr/>
          </p:nvGrpSpPr>
          <p:grpSpPr>
            <a:xfrm>
              <a:off x="1429975" y="2070433"/>
              <a:ext cx="2274640" cy="939481"/>
              <a:chOff x="494160" y="2721441"/>
              <a:chExt cx="4932329" cy="1846800"/>
            </a:xfrm>
          </p:grpSpPr>
          <p:pic>
            <p:nvPicPr>
              <p:cNvPr id="12" name="그림 11"/>
              <p:cNvPicPr preferRelativeResize="0">
                <a:picLocks/>
              </p:cNvPicPr>
              <p:nvPr/>
            </p:nvPicPr>
            <p:blipFill>
              <a:blip r:embed="rId6" cstate="print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harpenSoften amount="25000"/>
                        </a14:imgEffect>
                        <a14:imgEffect>
                          <a14:brightnessContrast bright="15000" contrast="17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4160" y="2721441"/>
                <a:ext cx="2462400" cy="18468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</p:pic>
          <p:pic>
            <p:nvPicPr>
              <p:cNvPr id="13" name="그림 12"/>
              <p:cNvPicPr preferRelativeResize="0">
                <a:picLocks/>
              </p:cNvPicPr>
              <p:nvPr/>
            </p:nvPicPr>
            <p:blipFill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sharpenSoften amount="6000"/>
                        </a14:imgEffect>
                        <a14:imgEffect>
                          <a14:brightnessContrast bright="10000" contrast="3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64089" y="2721441"/>
                <a:ext cx="2462400" cy="18468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</p:pic>
        </p:grpSp>
        <p:sp>
          <p:nvSpPr>
            <p:cNvPr id="14" name="TextBox 13"/>
            <p:cNvSpPr txBox="1"/>
            <p:nvPr/>
          </p:nvSpPr>
          <p:spPr>
            <a:xfrm>
              <a:off x="2662636" y="778758"/>
              <a:ext cx="11235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 smtClean="0">
                  <a:latin typeface="+mj-ea"/>
                  <a:ea typeface="+mj-ea"/>
                  <a:cs typeface="Times New Roman" panose="02020603050405020304" pitchFamily="18" charset="0"/>
                </a:rPr>
                <a:t>Female</a:t>
              </a:r>
              <a:endParaRPr lang="ko-KR" altLang="en-US" sz="1200" b="1" dirty="0">
                <a:latin typeface="+mj-ea"/>
                <a:ea typeface="+mj-ea"/>
                <a:cs typeface="Times New Roman" panose="02020603050405020304" pitchFamily="18" charset="0"/>
              </a:endParaRPr>
            </a:p>
          </p:txBody>
        </p:sp>
        <p:grpSp>
          <p:nvGrpSpPr>
            <p:cNvPr id="15" name="그룹 14"/>
            <p:cNvGrpSpPr/>
            <p:nvPr/>
          </p:nvGrpSpPr>
          <p:grpSpPr>
            <a:xfrm>
              <a:off x="1418262" y="3046936"/>
              <a:ext cx="2274640" cy="993353"/>
              <a:chOff x="4236720" y="1060704"/>
              <a:chExt cx="4940860" cy="1846800"/>
            </a:xfrm>
          </p:grpSpPr>
          <p:pic>
            <p:nvPicPr>
              <p:cNvPr id="16" name="그림 15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sharpenSoften amount="50000"/>
                        </a14:imgEffect>
                        <a14:imgEffect>
                          <a14:brightnessContrast bright="40000"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36720" y="1060704"/>
                <a:ext cx="2462400" cy="18468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</p:pic>
          <p:pic>
            <p:nvPicPr>
              <p:cNvPr id="17" name="그림 16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sharpenSoften amount="50000"/>
                        </a14:imgEffect>
                        <a14:imgEffect>
                          <a14:brightnessContrast bright="28000"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15180" y="1060704"/>
                <a:ext cx="2462400" cy="18468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</p:pic>
        </p:grpSp>
        <p:sp>
          <p:nvSpPr>
            <p:cNvPr id="36" name="제목 1">
              <a:extLst>
                <a:ext uri="{FF2B5EF4-FFF2-40B4-BE49-F238E27FC236}">
                  <a16:creationId xmlns="" xmlns:a16="http://schemas.microsoft.com/office/drawing/2014/main" id="{99AA27BD-1BFC-4BA2-B914-B07DE1BB4D65}"/>
                </a:ext>
              </a:extLst>
            </p:cNvPr>
            <p:cNvSpPr txBox="1">
              <a:spLocks/>
            </p:cNvSpPr>
            <p:nvPr/>
          </p:nvSpPr>
          <p:spPr>
            <a:xfrm>
              <a:off x="4053477" y="788032"/>
              <a:ext cx="314138" cy="27233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ko-KR" sz="1200" b="1" dirty="0" smtClean="0">
                  <a:latin typeface="+mj-ea"/>
                  <a:cs typeface="Times New Roman" panose="02020603050405020304" pitchFamily="18" charset="0"/>
                </a:rPr>
                <a:t>B</a:t>
              </a:r>
              <a:endParaRPr lang="ko-KR" altLang="en-US" sz="1200" b="1" dirty="0">
                <a:latin typeface="+mj-ea"/>
                <a:cs typeface="Times New Roman" panose="02020603050405020304" pitchFamily="18" charset="0"/>
              </a:endParaRPr>
            </a:p>
          </p:txBody>
        </p:sp>
        <p:sp>
          <p:nvSpPr>
            <p:cNvPr id="21" name="제목 1">
              <a:extLst>
                <a:ext uri="{FF2B5EF4-FFF2-40B4-BE49-F238E27FC236}">
                  <a16:creationId xmlns="" xmlns:a16="http://schemas.microsoft.com/office/drawing/2014/main" id="{C4D25F5F-D737-4396-8469-C7DD82307C90}"/>
                </a:ext>
              </a:extLst>
            </p:cNvPr>
            <p:cNvSpPr txBox="1">
              <a:spLocks/>
            </p:cNvSpPr>
            <p:nvPr/>
          </p:nvSpPr>
          <p:spPr>
            <a:xfrm>
              <a:off x="6972148" y="920902"/>
              <a:ext cx="1031768" cy="343566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altLang="ko-KR" sz="1000" b="1" dirty="0" smtClean="0">
                  <a:latin typeface="+mn-ea"/>
                  <a:ea typeface="+mn-ea"/>
                  <a:cs typeface="Times New Roman" panose="02020603050405020304" pitchFamily="18" charset="0"/>
                </a:rPr>
                <a:t>b. </a:t>
              </a:r>
              <a:r>
                <a:rPr lang="en-US" altLang="ko-KR" sz="1000" b="1" i="1" dirty="0" err="1" smtClean="0">
                  <a:latin typeface="+mn-ea"/>
                  <a:ea typeface="+mn-ea"/>
                  <a:cs typeface="Times New Roman" panose="02020603050405020304" pitchFamily="18" charset="0"/>
                </a:rPr>
                <a:t>mPpar</a:t>
              </a:r>
              <a:r>
                <a:rPr lang="el-GR" altLang="ko-KR" sz="1000" b="1" i="1" dirty="0">
                  <a:latin typeface="+mn-ea"/>
                  <a:ea typeface="+mn-ea"/>
                  <a:cs typeface="Times New Roman" panose="02020603050405020304" pitchFamily="18" charset="0"/>
                </a:rPr>
                <a:t>γ</a:t>
              </a:r>
              <a:endParaRPr lang="ko-KR" altLang="en-US" sz="1000" b="1" i="1" dirty="0">
                <a:latin typeface="+mn-ea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22" name="제목 1">
              <a:extLst>
                <a:ext uri="{FF2B5EF4-FFF2-40B4-BE49-F238E27FC236}">
                  <a16:creationId xmlns="" xmlns:a16="http://schemas.microsoft.com/office/drawing/2014/main" id="{343FDB0A-05CB-4B6C-B9BB-D11662862A70}"/>
                </a:ext>
              </a:extLst>
            </p:cNvPr>
            <p:cNvSpPr txBox="1">
              <a:spLocks/>
            </p:cNvSpPr>
            <p:nvPr/>
          </p:nvSpPr>
          <p:spPr>
            <a:xfrm rot="16200000">
              <a:off x="4936714" y="2392435"/>
              <a:ext cx="1152000" cy="180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r>
                <a:rPr lang="en-US" altLang="ko-KR" sz="700" b="1" dirty="0">
                  <a:latin typeface="+mn-ea"/>
                  <a:ea typeface="+mn-ea"/>
                  <a:cs typeface="Times New Roman" panose="02020603050405020304" pitchFamily="18" charset="0"/>
                </a:rPr>
                <a:t>Relative mRNA level</a:t>
              </a:r>
              <a:endParaRPr lang="ko-KR" altLang="en-US" sz="700" b="1" dirty="0">
                <a:latin typeface="+mn-ea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23" name="제목 1">
              <a:extLst>
                <a:ext uri="{FF2B5EF4-FFF2-40B4-BE49-F238E27FC236}">
                  <a16:creationId xmlns="" xmlns:a16="http://schemas.microsoft.com/office/drawing/2014/main" id="{21D47D7F-A94E-4CD2-B053-2E43C416A23E}"/>
                </a:ext>
              </a:extLst>
            </p:cNvPr>
            <p:cNvSpPr txBox="1">
              <a:spLocks/>
            </p:cNvSpPr>
            <p:nvPr/>
          </p:nvSpPr>
          <p:spPr>
            <a:xfrm>
              <a:off x="5845448" y="2468376"/>
              <a:ext cx="123423" cy="21124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ko-KR" sz="1000" dirty="0">
                  <a:latin typeface="+mn-ea"/>
                  <a:ea typeface="+mn-ea"/>
                  <a:cs typeface="Times New Roman" panose="02020603050405020304" pitchFamily="18" charset="0"/>
                </a:rPr>
                <a:t>c</a:t>
              </a:r>
              <a:endParaRPr lang="ko-KR" altLang="en-US" sz="1000" dirty="0">
                <a:latin typeface="+mn-ea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24" name="제목 1">
              <a:extLst>
                <a:ext uri="{FF2B5EF4-FFF2-40B4-BE49-F238E27FC236}">
                  <a16:creationId xmlns="" xmlns:a16="http://schemas.microsoft.com/office/drawing/2014/main" id="{B36271C4-CA02-468E-B704-150CCEF00C7C}"/>
                </a:ext>
              </a:extLst>
            </p:cNvPr>
            <p:cNvSpPr txBox="1">
              <a:spLocks/>
            </p:cNvSpPr>
            <p:nvPr/>
          </p:nvSpPr>
          <p:spPr>
            <a:xfrm>
              <a:off x="6036360" y="2551313"/>
              <a:ext cx="123423" cy="21124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ko-KR" sz="1000" dirty="0">
                  <a:latin typeface="+mn-ea"/>
                  <a:ea typeface="+mn-ea"/>
                  <a:cs typeface="Times New Roman" panose="02020603050405020304" pitchFamily="18" charset="0"/>
                </a:rPr>
                <a:t>a</a:t>
              </a:r>
              <a:endParaRPr lang="ko-KR" altLang="en-US" sz="1000" dirty="0">
                <a:latin typeface="+mn-ea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25" name="제목 1">
              <a:extLst>
                <a:ext uri="{FF2B5EF4-FFF2-40B4-BE49-F238E27FC236}">
                  <a16:creationId xmlns="" xmlns:a16="http://schemas.microsoft.com/office/drawing/2014/main" id="{6975E5C3-6B9D-44C7-92B1-F30872732BDF}"/>
                </a:ext>
              </a:extLst>
            </p:cNvPr>
            <p:cNvSpPr txBox="1">
              <a:spLocks/>
            </p:cNvSpPr>
            <p:nvPr/>
          </p:nvSpPr>
          <p:spPr>
            <a:xfrm>
              <a:off x="6228999" y="2060629"/>
              <a:ext cx="123423" cy="21124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ko-KR" sz="1200" dirty="0">
                  <a:latin typeface="+mn-ea"/>
                  <a:ea typeface="+mn-ea"/>
                  <a:cs typeface="Times New Roman" panose="02020603050405020304" pitchFamily="18" charset="0"/>
                </a:rPr>
                <a:t>e</a:t>
              </a:r>
              <a:endParaRPr lang="ko-KR" altLang="en-US" sz="1200" dirty="0">
                <a:latin typeface="+mn-ea"/>
                <a:ea typeface="+mn-ea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28" name="차트 27">
              <a:extLst>
                <a:ext uri="{FF2B5EF4-FFF2-40B4-BE49-F238E27FC236}">
                  <a16:creationId xmlns="" xmlns:a16="http://schemas.microsoft.com/office/drawing/2014/main" id="{9F00E5E0-C241-4C15-BB7C-ED449D373E40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598071756"/>
                </p:ext>
              </p:extLst>
            </p:nvPr>
          </p:nvGraphicFramePr>
          <p:xfrm>
            <a:off x="4007781" y="1364192"/>
            <a:ext cx="2484618" cy="218946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4"/>
            </a:graphicData>
          </a:graphic>
        </p:graphicFrame>
        <p:sp>
          <p:nvSpPr>
            <p:cNvPr id="29" name="제목 1">
              <a:extLst>
                <a:ext uri="{FF2B5EF4-FFF2-40B4-BE49-F238E27FC236}">
                  <a16:creationId xmlns="" xmlns:a16="http://schemas.microsoft.com/office/drawing/2014/main" id="{E264DE33-FB72-4414-B978-136FFBA735B0}"/>
                </a:ext>
              </a:extLst>
            </p:cNvPr>
            <p:cNvSpPr txBox="1">
              <a:spLocks/>
            </p:cNvSpPr>
            <p:nvPr/>
          </p:nvSpPr>
          <p:spPr>
            <a:xfrm>
              <a:off x="4684299" y="934443"/>
              <a:ext cx="1031768" cy="36781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altLang="ko-KR" sz="1000" b="1" dirty="0" smtClean="0">
                  <a:latin typeface="+mn-ea"/>
                  <a:ea typeface="+mn-ea"/>
                  <a:cs typeface="Times New Roman" panose="02020603050405020304" pitchFamily="18" charset="0"/>
                </a:rPr>
                <a:t>a.</a:t>
              </a:r>
              <a:r>
                <a:rPr lang="en-US" altLang="ko-KR" sz="1000" b="1" i="1" dirty="0" smtClean="0">
                  <a:latin typeface="+mn-ea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en-US" altLang="ko-KR" sz="1000" b="1" i="1" dirty="0" err="1" smtClean="0">
                  <a:latin typeface="+mn-ea"/>
                  <a:ea typeface="+mn-ea"/>
                  <a:cs typeface="Times New Roman" panose="02020603050405020304" pitchFamily="18" charset="0"/>
                </a:rPr>
                <a:t>mLpl</a:t>
              </a:r>
              <a:endParaRPr lang="ko-KR" altLang="en-US" sz="1000" b="1" i="1" dirty="0">
                <a:latin typeface="+mn-ea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30" name="제목 1">
              <a:extLst>
                <a:ext uri="{FF2B5EF4-FFF2-40B4-BE49-F238E27FC236}">
                  <a16:creationId xmlns="" xmlns:a16="http://schemas.microsoft.com/office/drawing/2014/main" id="{19705478-FDD4-4569-AC92-AB09B3FB7F94}"/>
                </a:ext>
              </a:extLst>
            </p:cNvPr>
            <p:cNvSpPr txBox="1">
              <a:spLocks/>
            </p:cNvSpPr>
            <p:nvPr/>
          </p:nvSpPr>
          <p:spPr>
            <a:xfrm rot="16200000">
              <a:off x="3288361" y="2038604"/>
              <a:ext cx="1694246" cy="391637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r>
                <a:rPr lang="en-US" altLang="ko-KR" sz="1200" b="1" dirty="0">
                  <a:latin typeface="+mn-ea"/>
                  <a:ea typeface="+mn-ea"/>
                  <a:cs typeface="Times New Roman" panose="02020603050405020304" pitchFamily="18" charset="0"/>
                </a:rPr>
                <a:t>Relative mRNA level</a:t>
              </a:r>
              <a:endParaRPr lang="ko-KR" altLang="en-US" sz="1200" b="1" dirty="0">
                <a:latin typeface="+mn-ea"/>
                <a:ea typeface="+mn-ea"/>
                <a:cs typeface="Times New Roman" panose="02020603050405020304" pitchFamily="18" charset="0"/>
              </a:endParaRPr>
            </a:p>
          </p:txBody>
        </p:sp>
        <p:grpSp>
          <p:nvGrpSpPr>
            <p:cNvPr id="64" name="그룹 63"/>
            <p:cNvGrpSpPr/>
            <p:nvPr/>
          </p:nvGrpSpPr>
          <p:grpSpPr>
            <a:xfrm>
              <a:off x="1418678" y="4082885"/>
              <a:ext cx="2263871" cy="1622590"/>
              <a:chOff x="994086" y="4544972"/>
              <a:chExt cx="2481958" cy="2479686"/>
            </a:xfrm>
          </p:grpSpPr>
          <p:pic>
            <p:nvPicPr>
              <p:cNvPr id="60" name="그림 59"/>
              <p:cNvPicPr preferRelativeResize="0">
                <a:picLocks/>
              </p:cNvPicPr>
              <p:nvPr/>
            </p:nvPicPr>
            <p:blipFill>
              <a:blip r:embed="rId15" cstate="print">
                <a:extLst>
                  <a:ext uri="{BEBA8EAE-BF5A-486C-A8C5-ECC9F3942E4B}">
                    <a14:imgProps xmlns:a14="http://schemas.microsoft.com/office/drawing/2010/main">
                      <a14:imgLayer r:embed="rId16">
                        <a14:imgEffect>
                          <a14:brightnessContrast bright="10000" contrast="14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94086" y="5804258"/>
                <a:ext cx="1227600" cy="1220400"/>
              </a:xfrm>
              <a:prstGeom prst="rect">
                <a:avLst/>
              </a:prstGeom>
            </p:spPr>
          </p:pic>
          <p:pic>
            <p:nvPicPr>
              <p:cNvPr id="61" name="그림 60"/>
              <p:cNvPicPr preferRelativeResize="0">
                <a:picLocks/>
              </p:cNvPicPr>
              <p:nvPr/>
            </p:nvPicPr>
            <p:blipFill>
              <a:blip r:embed="rId17" cstate="print">
                <a:extLst>
                  <a:ext uri="{BEBA8EAE-BF5A-486C-A8C5-ECC9F3942E4B}">
                    <a14:imgProps xmlns:a14="http://schemas.microsoft.com/office/drawing/2010/main">
                      <a14:imgLayer r:embed="rId18">
                        <a14:imgEffect>
                          <a14:brightnessContrast bright="11000" contrast="14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94086" y="4544972"/>
                <a:ext cx="1227600" cy="1220400"/>
              </a:xfrm>
              <a:prstGeom prst="rect">
                <a:avLst/>
              </a:prstGeom>
            </p:spPr>
          </p:pic>
          <p:pic>
            <p:nvPicPr>
              <p:cNvPr id="62" name="그림 61"/>
              <p:cNvPicPr preferRelativeResize="0">
                <a:picLocks/>
              </p:cNvPicPr>
              <p:nvPr/>
            </p:nvPicPr>
            <p:blipFill>
              <a:blip r:embed="rId19" cstate="print">
                <a:extLst>
                  <a:ext uri="{BEBA8EAE-BF5A-486C-A8C5-ECC9F3942E4B}">
                    <a14:imgProps xmlns:a14="http://schemas.microsoft.com/office/drawing/2010/main">
                      <a14:imgLayer r:embed="rId20">
                        <a14:imgEffect>
                          <a14:brightnessContrast bright="20000" contrast="11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48444" y="4544972"/>
                <a:ext cx="1227600" cy="1220400"/>
              </a:xfrm>
              <a:prstGeom prst="rect">
                <a:avLst/>
              </a:prstGeom>
            </p:spPr>
          </p:pic>
          <p:pic>
            <p:nvPicPr>
              <p:cNvPr id="63" name="그림 62"/>
              <p:cNvPicPr preferRelativeResize="0">
                <a:picLocks/>
              </p:cNvPicPr>
              <p:nvPr/>
            </p:nvPicPr>
            <p:blipFill>
              <a:blip r:embed="rId21" cstate="print">
                <a:extLst>
                  <a:ext uri="{BEBA8EAE-BF5A-486C-A8C5-ECC9F3942E4B}">
                    <a14:imgProps xmlns:a14="http://schemas.microsoft.com/office/drawing/2010/main">
                      <a14:imgLayer r:embed="rId22">
                        <a14:imgEffect>
                          <a14:brightnessContrast bright="10000" contrast="16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48444" y="5804258"/>
                <a:ext cx="1227600" cy="1220400"/>
              </a:xfrm>
              <a:prstGeom prst="rect">
                <a:avLst/>
              </a:prstGeom>
            </p:spPr>
          </p:pic>
        </p:grpSp>
        <p:sp>
          <p:nvSpPr>
            <p:cNvPr id="65" name="직사각형 64"/>
            <p:cNvSpPr/>
            <p:nvPr/>
          </p:nvSpPr>
          <p:spPr>
            <a:xfrm rot="16200000">
              <a:off x="759760" y="3391842"/>
              <a:ext cx="978153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000" b="1" dirty="0" smtClean="0">
                  <a:latin typeface="+mj-ea"/>
                  <a:ea typeface="+mj-ea"/>
                </a:rPr>
                <a:t>c. </a:t>
              </a:r>
              <a:r>
                <a:rPr lang="ko-KR" altLang="en-US" sz="1000" b="1" dirty="0" err="1" smtClean="0">
                  <a:latin typeface="+mj-ea"/>
                  <a:ea typeface="+mj-ea"/>
                </a:rPr>
                <a:t>Dil</a:t>
              </a:r>
              <a:r>
                <a:rPr lang="ko-KR" altLang="en-US" sz="1000" b="1" dirty="0" smtClean="0">
                  <a:latin typeface="+mj-ea"/>
                  <a:ea typeface="+mj-ea"/>
                </a:rPr>
                <a:t>-</a:t>
              </a:r>
              <a:r>
                <a:rPr lang="ko-KR" altLang="en-US" sz="1000" b="1" dirty="0" err="1" smtClean="0">
                  <a:latin typeface="+mj-ea"/>
                  <a:ea typeface="+mj-ea"/>
                </a:rPr>
                <a:t>Ac</a:t>
              </a:r>
              <a:r>
                <a:rPr lang="ko-KR" altLang="en-US" sz="1000" b="1" dirty="0" smtClean="0">
                  <a:latin typeface="+mj-ea"/>
                  <a:ea typeface="+mj-ea"/>
                </a:rPr>
                <a:t>-LDL</a:t>
              </a:r>
              <a:endParaRPr lang="ko-KR" altLang="en-US" sz="1000" b="1" dirty="0">
                <a:latin typeface="+mj-ea"/>
                <a:ea typeface="+mj-ea"/>
              </a:endParaRPr>
            </a:p>
          </p:txBody>
        </p:sp>
        <p:sp>
          <p:nvSpPr>
            <p:cNvPr id="66" name="직사각형 65"/>
            <p:cNvSpPr/>
            <p:nvPr/>
          </p:nvSpPr>
          <p:spPr>
            <a:xfrm rot="16200000">
              <a:off x="780599" y="1493091"/>
              <a:ext cx="936475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000" b="1" dirty="0" smtClean="0">
                  <a:latin typeface="+mj-ea"/>
                  <a:ea typeface="+mj-ea"/>
                </a:rPr>
                <a:t>a. Oil red O </a:t>
              </a:r>
              <a:endParaRPr lang="ko-KR" altLang="en-US" sz="1000" b="1" dirty="0">
                <a:latin typeface="+mj-ea"/>
                <a:ea typeface="+mj-ea"/>
              </a:endParaRPr>
            </a:p>
          </p:txBody>
        </p:sp>
        <p:sp>
          <p:nvSpPr>
            <p:cNvPr id="67" name="직사각형 66"/>
            <p:cNvSpPr/>
            <p:nvPr/>
          </p:nvSpPr>
          <p:spPr>
            <a:xfrm rot="16200000">
              <a:off x="956929" y="2392080"/>
              <a:ext cx="583814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000" b="1" dirty="0" smtClean="0">
                  <a:latin typeface="+mj-ea"/>
                  <a:ea typeface="+mj-ea"/>
                </a:rPr>
                <a:t>b. PAS</a:t>
              </a:r>
              <a:endParaRPr lang="ko-KR" altLang="en-US" sz="1000" b="1" dirty="0">
                <a:latin typeface="+mj-ea"/>
                <a:ea typeface="+mj-ea"/>
              </a:endParaRPr>
            </a:p>
          </p:txBody>
        </p:sp>
        <p:sp>
          <p:nvSpPr>
            <p:cNvPr id="68" name="직사각형 67"/>
            <p:cNvSpPr/>
            <p:nvPr/>
          </p:nvSpPr>
          <p:spPr>
            <a:xfrm rot="16200000">
              <a:off x="699648" y="4303892"/>
              <a:ext cx="1098378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000" b="1" dirty="0" smtClean="0">
                  <a:latin typeface="+mj-ea"/>
                  <a:ea typeface="+mj-ea"/>
                </a:rPr>
                <a:t>d-1. ICG </a:t>
              </a:r>
              <a:r>
                <a:rPr lang="en-US" altLang="ko-KR" sz="1000" b="1" dirty="0" err="1" smtClean="0">
                  <a:latin typeface="+mj-ea"/>
                  <a:ea typeface="+mj-ea"/>
                </a:rPr>
                <a:t>upake</a:t>
              </a:r>
              <a:endParaRPr lang="ko-KR" altLang="en-US" sz="1000" b="1" dirty="0">
                <a:latin typeface="+mj-ea"/>
                <a:ea typeface="+mj-ea"/>
              </a:endParaRPr>
            </a:p>
          </p:txBody>
        </p:sp>
        <p:sp>
          <p:nvSpPr>
            <p:cNvPr id="69" name="직사각형 68"/>
            <p:cNvSpPr/>
            <p:nvPr/>
          </p:nvSpPr>
          <p:spPr>
            <a:xfrm rot="16200000">
              <a:off x="671594" y="5155914"/>
              <a:ext cx="1154483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000" b="1" dirty="0" smtClean="0">
                  <a:latin typeface="+mj-ea"/>
                  <a:ea typeface="+mj-ea"/>
                </a:rPr>
                <a:t>d-2. ICG release</a:t>
              </a:r>
              <a:endParaRPr lang="ko-KR" altLang="en-US" sz="1000" b="1" dirty="0">
                <a:latin typeface="+mj-ea"/>
                <a:ea typeface="+mj-ea"/>
              </a:endParaRPr>
            </a:p>
          </p:txBody>
        </p:sp>
        <p:sp>
          <p:nvSpPr>
            <p:cNvPr id="70" name="제목 1">
              <a:extLst>
                <a:ext uri="{FF2B5EF4-FFF2-40B4-BE49-F238E27FC236}">
                  <a16:creationId xmlns="" xmlns:a16="http://schemas.microsoft.com/office/drawing/2014/main" id="{99AA27BD-1BFC-4BA2-B914-B07DE1BB4D65}"/>
                </a:ext>
              </a:extLst>
            </p:cNvPr>
            <p:cNvSpPr txBox="1">
              <a:spLocks/>
            </p:cNvSpPr>
            <p:nvPr/>
          </p:nvSpPr>
          <p:spPr>
            <a:xfrm>
              <a:off x="826527" y="789396"/>
              <a:ext cx="314138" cy="27233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ko-KR" sz="1200" b="1" dirty="0" smtClean="0">
                  <a:latin typeface="+mj-ea"/>
                  <a:cs typeface="Times New Roman" panose="02020603050405020304" pitchFamily="18" charset="0"/>
                </a:rPr>
                <a:t>A</a:t>
              </a:r>
              <a:endParaRPr lang="ko-KR" altLang="en-US" sz="1200" b="1" dirty="0">
                <a:latin typeface="+mj-ea"/>
                <a:cs typeface="Times New Roman" panose="02020603050405020304" pitchFamily="18" charset="0"/>
              </a:endParaRPr>
            </a:p>
          </p:txBody>
        </p:sp>
        <p:sp>
          <p:nvSpPr>
            <p:cNvPr id="141" name="부제목 2">
              <a:extLst>
                <a:ext uri="{FF2B5EF4-FFF2-40B4-BE49-F238E27FC236}">
                  <a16:creationId xmlns="" xmlns:a16="http://schemas.microsoft.com/office/drawing/2014/main" id="{735DC412-309A-4C10-86D7-576A0115964C}"/>
                </a:ext>
              </a:extLst>
            </p:cNvPr>
            <p:cNvSpPr txBox="1">
              <a:spLocks/>
            </p:cNvSpPr>
            <p:nvPr/>
          </p:nvSpPr>
          <p:spPr>
            <a:xfrm>
              <a:off x="3293700" y="1988791"/>
              <a:ext cx="360000" cy="360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0" indent="0" algn="ctr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 smtClean="0">
                  <a:latin typeface="+mj-ea"/>
                  <a:ea typeface="+mj-ea"/>
                  <a:cs typeface="Times New Roman" panose="02020603050405020304" pitchFamily="18" charset="0"/>
                </a:rPr>
                <a:t>d</a:t>
              </a:r>
              <a:endParaRPr lang="en-US" altLang="ko-KR" sz="1400" dirty="0">
                <a:latin typeface="+mj-ea"/>
                <a:ea typeface="+mj-ea"/>
                <a:cs typeface="Times New Roman" panose="02020603050405020304" pitchFamily="18" charset="0"/>
              </a:endParaRPr>
            </a:p>
          </p:txBody>
        </p:sp>
        <p:grpSp>
          <p:nvGrpSpPr>
            <p:cNvPr id="8" name="그룹 7"/>
            <p:cNvGrpSpPr/>
            <p:nvPr/>
          </p:nvGrpSpPr>
          <p:grpSpPr>
            <a:xfrm>
              <a:off x="4161911" y="3735538"/>
              <a:ext cx="4711987" cy="130934"/>
              <a:chOff x="4296453" y="4455199"/>
              <a:chExt cx="4711987" cy="130934"/>
            </a:xfrm>
          </p:grpSpPr>
          <p:grpSp>
            <p:nvGrpSpPr>
              <p:cNvPr id="79" name="그룹 78"/>
              <p:cNvGrpSpPr/>
              <p:nvPr/>
            </p:nvGrpSpPr>
            <p:grpSpPr>
              <a:xfrm>
                <a:off x="4296453" y="4455199"/>
                <a:ext cx="900000" cy="112572"/>
                <a:chOff x="4670099" y="2310824"/>
                <a:chExt cx="1013760" cy="112572"/>
              </a:xfrm>
            </p:grpSpPr>
            <p:sp>
              <p:nvSpPr>
                <p:cNvPr id="80" name="직사각형 79">
                  <a:extLst>
                    <a:ext uri="{FF2B5EF4-FFF2-40B4-BE49-F238E27FC236}">
                      <a16:creationId xmlns="" xmlns:a16="http://schemas.microsoft.com/office/drawing/2014/main" id="{81A9E4F1-9127-44EF-B84E-755E3778B25D}"/>
                    </a:ext>
                  </a:extLst>
                </p:cNvPr>
                <p:cNvSpPr/>
                <p:nvPr/>
              </p:nvSpPr>
              <p:spPr>
                <a:xfrm>
                  <a:off x="4670099" y="2310824"/>
                  <a:ext cx="103388" cy="112569"/>
                </a:xfrm>
                <a:prstGeom prst="rect">
                  <a:avLst/>
                </a:prstGeom>
                <a:pattFill prst="dashUpDiag">
                  <a:fgClr>
                    <a:schemeClr val="tx1"/>
                  </a:fgClr>
                  <a:bgClr>
                    <a:schemeClr val="bg1"/>
                  </a:bgClr>
                </a:patt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000">
                    <a:latin typeface="+mn-ea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1" name="직사각형 80">
                  <a:extLst>
                    <a:ext uri="{FF2B5EF4-FFF2-40B4-BE49-F238E27FC236}">
                      <a16:creationId xmlns="" xmlns:a16="http://schemas.microsoft.com/office/drawing/2014/main" id="{31952107-2F94-48A0-B8F3-D2F9DC2CE759}"/>
                    </a:ext>
                  </a:extLst>
                </p:cNvPr>
                <p:cNvSpPr/>
                <p:nvPr/>
              </p:nvSpPr>
              <p:spPr>
                <a:xfrm>
                  <a:off x="4776481" y="2311393"/>
                  <a:ext cx="907378" cy="112003"/>
                </a:xfrm>
                <a:prstGeom prst="rect">
                  <a:avLst/>
                </a:prstGeom>
                <a:noFill/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en-US" altLang="ko-KR" sz="1000" dirty="0">
                      <a:solidFill>
                        <a:schemeClr val="tx1"/>
                      </a:solidFill>
                      <a:latin typeface="+mn-ea"/>
                      <a:cs typeface="Times New Roman" panose="02020603050405020304" pitchFamily="18" charset="0"/>
                    </a:rPr>
                    <a:t>Male MEF</a:t>
                  </a:r>
                  <a:endParaRPr lang="ko-KR" altLang="en-US" sz="1000" dirty="0">
                    <a:solidFill>
                      <a:schemeClr val="tx1"/>
                    </a:solidFill>
                    <a:latin typeface="+mn-ea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82" name="그룹 81"/>
              <p:cNvGrpSpPr/>
              <p:nvPr/>
            </p:nvGrpSpPr>
            <p:grpSpPr>
              <a:xfrm>
                <a:off x="5152531" y="4465232"/>
                <a:ext cx="1013760" cy="112569"/>
                <a:chOff x="4670099" y="2509899"/>
                <a:chExt cx="1013760" cy="112569"/>
              </a:xfrm>
            </p:grpSpPr>
            <p:sp>
              <p:nvSpPr>
                <p:cNvPr id="83" name="직사각형 82">
                  <a:extLst>
                    <a:ext uri="{FF2B5EF4-FFF2-40B4-BE49-F238E27FC236}">
                      <a16:creationId xmlns="" xmlns:a16="http://schemas.microsoft.com/office/drawing/2014/main" id="{18207635-3C32-4464-B911-FD922FED507D}"/>
                    </a:ext>
                  </a:extLst>
                </p:cNvPr>
                <p:cNvSpPr/>
                <p:nvPr/>
              </p:nvSpPr>
              <p:spPr>
                <a:xfrm>
                  <a:off x="4670099" y="2509899"/>
                  <a:ext cx="103388" cy="112569"/>
                </a:xfrm>
                <a:prstGeom prst="rect">
                  <a:avLst/>
                </a:prstGeom>
                <a:pattFill prst="dashUpDiag">
                  <a:fgClr>
                    <a:schemeClr val="bg1"/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000">
                    <a:latin typeface="+mn-ea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4" name="직사각형 83">
                  <a:extLst>
                    <a:ext uri="{FF2B5EF4-FFF2-40B4-BE49-F238E27FC236}">
                      <a16:creationId xmlns="" xmlns:a16="http://schemas.microsoft.com/office/drawing/2014/main" id="{CE3D04F8-3257-45A8-AC33-E60F5EC81C13}"/>
                    </a:ext>
                  </a:extLst>
                </p:cNvPr>
                <p:cNvSpPr/>
                <p:nvPr/>
              </p:nvSpPr>
              <p:spPr>
                <a:xfrm>
                  <a:off x="4776481" y="2510464"/>
                  <a:ext cx="907378" cy="112003"/>
                </a:xfrm>
                <a:prstGeom prst="rect">
                  <a:avLst/>
                </a:prstGeom>
                <a:noFill/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en-US" altLang="ko-KR" sz="1000" dirty="0">
                      <a:solidFill>
                        <a:schemeClr val="tx1"/>
                      </a:solidFill>
                      <a:latin typeface="+mn-ea"/>
                      <a:cs typeface="Times New Roman" panose="02020603050405020304" pitchFamily="18" charset="0"/>
                    </a:rPr>
                    <a:t>Female MEF</a:t>
                  </a:r>
                  <a:endParaRPr lang="ko-KR" altLang="en-US" sz="1000" dirty="0">
                    <a:solidFill>
                      <a:schemeClr val="tx1"/>
                    </a:solidFill>
                    <a:latin typeface="+mn-ea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85" name="그룹 84"/>
              <p:cNvGrpSpPr/>
              <p:nvPr/>
            </p:nvGrpSpPr>
            <p:grpSpPr>
              <a:xfrm>
                <a:off x="6166291" y="4473564"/>
                <a:ext cx="1013760" cy="112569"/>
                <a:chOff x="4670099" y="2708974"/>
                <a:chExt cx="1013760" cy="112569"/>
              </a:xfrm>
            </p:grpSpPr>
            <p:sp>
              <p:nvSpPr>
                <p:cNvPr id="86" name="직사각형 85">
                  <a:extLst>
                    <a:ext uri="{FF2B5EF4-FFF2-40B4-BE49-F238E27FC236}">
                      <a16:creationId xmlns="" xmlns:a16="http://schemas.microsoft.com/office/drawing/2014/main" id="{C59692D0-C5A7-40AC-95B1-1D8A09BF3C93}"/>
                    </a:ext>
                  </a:extLst>
                </p:cNvPr>
                <p:cNvSpPr/>
                <p:nvPr/>
              </p:nvSpPr>
              <p:spPr>
                <a:xfrm>
                  <a:off x="4670099" y="2708974"/>
                  <a:ext cx="103388" cy="112569"/>
                </a:xfrm>
                <a:prstGeom prst="rect">
                  <a:avLst/>
                </a:prstGeom>
                <a:pattFill prst="ltHorz">
                  <a:fgClr>
                    <a:schemeClr val="tx1"/>
                  </a:fgClr>
                  <a:bgClr>
                    <a:schemeClr val="bg1"/>
                  </a:bgClr>
                </a:patt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000">
                    <a:latin typeface="+mn-ea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7" name="직사각형 86">
                  <a:extLst>
                    <a:ext uri="{FF2B5EF4-FFF2-40B4-BE49-F238E27FC236}">
                      <a16:creationId xmlns="" xmlns:a16="http://schemas.microsoft.com/office/drawing/2014/main" id="{C325004D-44D4-49B2-A0A9-07FD9E2B19B8}"/>
                    </a:ext>
                  </a:extLst>
                </p:cNvPr>
                <p:cNvSpPr/>
                <p:nvPr/>
              </p:nvSpPr>
              <p:spPr>
                <a:xfrm>
                  <a:off x="4776481" y="2709540"/>
                  <a:ext cx="907378" cy="112003"/>
                </a:xfrm>
                <a:prstGeom prst="rect">
                  <a:avLst/>
                </a:prstGeom>
                <a:noFill/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en-US" altLang="ko-KR" sz="1000" dirty="0">
                      <a:solidFill>
                        <a:schemeClr val="tx1"/>
                      </a:solidFill>
                      <a:latin typeface="+mn-ea"/>
                      <a:cs typeface="Times New Roman" panose="02020603050405020304" pitchFamily="18" charset="0"/>
                    </a:rPr>
                    <a:t>Male </a:t>
                  </a:r>
                  <a:r>
                    <a:rPr lang="en-US" altLang="ko-KR" sz="1000" dirty="0" err="1">
                      <a:solidFill>
                        <a:schemeClr val="tx1"/>
                      </a:solidFill>
                      <a:latin typeface="+mn-ea"/>
                      <a:cs typeface="Times New Roman" panose="02020603050405020304" pitchFamily="18" charset="0"/>
                    </a:rPr>
                    <a:t>miHep</a:t>
                  </a:r>
                  <a:endParaRPr lang="ko-KR" altLang="en-US" sz="1000" dirty="0">
                    <a:solidFill>
                      <a:schemeClr val="tx1"/>
                    </a:solidFill>
                    <a:latin typeface="+mn-ea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88" name="그룹 87"/>
              <p:cNvGrpSpPr/>
              <p:nvPr/>
            </p:nvGrpSpPr>
            <p:grpSpPr>
              <a:xfrm>
                <a:off x="7174403" y="4474533"/>
                <a:ext cx="1224000" cy="111600"/>
                <a:chOff x="4670099" y="2908048"/>
                <a:chExt cx="1013760" cy="112570"/>
              </a:xfrm>
            </p:grpSpPr>
            <p:sp>
              <p:nvSpPr>
                <p:cNvPr id="89" name="직사각형 88">
                  <a:extLst>
                    <a:ext uri="{FF2B5EF4-FFF2-40B4-BE49-F238E27FC236}">
                      <a16:creationId xmlns="" xmlns:a16="http://schemas.microsoft.com/office/drawing/2014/main" id="{E2E74C90-36F8-4935-BC08-C480181B4562}"/>
                    </a:ext>
                  </a:extLst>
                </p:cNvPr>
                <p:cNvSpPr/>
                <p:nvPr/>
              </p:nvSpPr>
              <p:spPr>
                <a:xfrm>
                  <a:off x="4670099" y="2908048"/>
                  <a:ext cx="103388" cy="112569"/>
                </a:xfrm>
                <a:prstGeom prst="rect">
                  <a:avLst/>
                </a:prstGeom>
                <a:pattFill prst="ltHorz">
                  <a:fgClr>
                    <a:schemeClr val="bg1"/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000">
                    <a:latin typeface="+mn-ea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0" name="직사각형 89">
                  <a:extLst>
                    <a:ext uri="{FF2B5EF4-FFF2-40B4-BE49-F238E27FC236}">
                      <a16:creationId xmlns="" xmlns:a16="http://schemas.microsoft.com/office/drawing/2014/main" id="{180FC537-62A8-47BF-B467-50799F84C8F2}"/>
                    </a:ext>
                  </a:extLst>
                </p:cNvPr>
                <p:cNvSpPr/>
                <p:nvPr/>
              </p:nvSpPr>
              <p:spPr>
                <a:xfrm>
                  <a:off x="4776481" y="2908615"/>
                  <a:ext cx="907378" cy="112003"/>
                </a:xfrm>
                <a:prstGeom prst="rect">
                  <a:avLst/>
                </a:prstGeom>
                <a:noFill/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en-US" altLang="ko-KR" sz="1000" dirty="0">
                      <a:solidFill>
                        <a:schemeClr val="tx1"/>
                      </a:solidFill>
                      <a:latin typeface="+mn-ea"/>
                      <a:cs typeface="Times New Roman" panose="02020603050405020304" pitchFamily="18" charset="0"/>
                    </a:rPr>
                    <a:t>Female </a:t>
                  </a:r>
                  <a:r>
                    <a:rPr lang="en-US" altLang="ko-KR" sz="1000" dirty="0" err="1">
                      <a:solidFill>
                        <a:schemeClr val="tx1"/>
                      </a:solidFill>
                      <a:latin typeface="+mn-ea"/>
                      <a:cs typeface="Times New Roman" panose="02020603050405020304" pitchFamily="18" charset="0"/>
                    </a:rPr>
                    <a:t>miHep</a:t>
                  </a:r>
                  <a:endParaRPr lang="ko-KR" altLang="en-US" sz="1000" dirty="0">
                    <a:solidFill>
                      <a:schemeClr val="tx1"/>
                    </a:solidFill>
                    <a:latin typeface="+mn-ea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2" name="그룹 1"/>
              <p:cNvGrpSpPr/>
              <p:nvPr/>
            </p:nvGrpSpPr>
            <p:grpSpPr>
              <a:xfrm>
                <a:off x="8290527" y="4470927"/>
                <a:ext cx="717913" cy="111599"/>
                <a:chOff x="7728998" y="4643872"/>
                <a:chExt cx="1028371" cy="111599"/>
              </a:xfrm>
            </p:grpSpPr>
            <p:sp>
              <p:nvSpPr>
                <p:cNvPr id="91" name="직사각형 90">
                  <a:extLst>
                    <a:ext uri="{FF2B5EF4-FFF2-40B4-BE49-F238E27FC236}">
                      <a16:creationId xmlns="" xmlns:a16="http://schemas.microsoft.com/office/drawing/2014/main" id="{E2E74C90-36F8-4935-BC08-C480181B4562}"/>
                    </a:ext>
                  </a:extLst>
                </p:cNvPr>
                <p:cNvSpPr/>
                <p:nvPr/>
              </p:nvSpPr>
              <p:spPr>
                <a:xfrm>
                  <a:off x="7728998" y="4643872"/>
                  <a:ext cx="131438" cy="111599"/>
                </a:xfrm>
                <a:prstGeom prst="rect">
                  <a:avLst/>
                </a:prstGeom>
                <a:noFill/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000">
                    <a:latin typeface="+mn-ea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5" name="직사각형 94">
                  <a:extLst>
                    <a:ext uri="{FF2B5EF4-FFF2-40B4-BE49-F238E27FC236}">
                      <a16:creationId xmlns="" xmlns:a16="http://schemas.microsoft.com/office/drawing/2014/main" id="{180FC537-62A8-47BF-B467-50799F84C8F2}"/>
                    </a:ext>
                  </a:extLst>
                </p:cNvPr>
                <p:cNvSpPr/>
                <p:nvPr/>
              </p:nvSpPr>
              <p:spPr>
                <a:xfrm>
                  <a:off x="7864242" y="4644434"/>
                  <a:ext cx="893127" cy="111037"/>
                </a:xfrm>
                <a:prstGeom prst="rect">
                  <a:avLst/>
                </a:prstGeom>
                <a:noFill/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en-US" altLang="ko-KR" sz="1000" dirty="0" smtClean="0">
                      <a:solidFill>
                        <a:schemeClr val="tx1"/>
                      </a:solidFill>
                      <a:latin typeface="+mn-ea"/>
                      <a:cs typeface="Times New Roman" panose="02020603050405020304" pitchFamily="18" charset="0"/>
                    </a:rPr>
                    <a:t>M Liver</a:t>
                  </a:r>
                  <a:endParaRPr lang="ko-KR" altLang="en-US" sz="1000" dirty="0">
                    <a:solidFill>
                      <a:schemeClr val="tx1"/>
                    </a:solidFill>
                    <a:latin typeface="+mn-ea"/>
                    <a:cs typeface="Times New Roman" panose="02020603050405020304" pitchFamily="18" charset="0"/>
                  </a:endParaRPr>
                </a:p>
              </p:txBody>
            </p:sp>
          </p:grpSp>
        </p:grpSp>
        <p:graphicFrame>
          <p:nvGraphicFramePr>
            <p:cNvPr id="20" name="차트 19">
              <a:extLst>
                <a:ext uri="{FF2B5EF4-FFF2-40B4-BE49-F238E27FC236}">
                  <a16:creationId xmlns="" xmlns:a16="http://schemas.microsoft.com/office/drawing/2014/main" id="{AC75F2E0-FBD3-4906-84FA-F04127EFDD57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620812049"/>
                </p:ext>
              </p:extLst>
            </p:nvPr>
          </p:nvGraphicFramePr>
          <p:xfrm>
            <a:off x="6491523" y="1387300"/>
            <a:ext cx="2410431" cy="229467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3"/>
            </a:graphicData>
          </a:graphic>
        </p:graphicFrame>
        <p:grpSp>
          <p:nvGrpSpPr>
            <p:cNvPr id="71" name="그룹 70"/>
            <p:cNvGrpSpPr/>
            <p:nvPr/>
          </p:nvGrpSpPr>
          <p:grpSpPr>
            <a:xfrm>
              <a:off x="4834644" y="1653379"/>
              <a:ext cx="653827" cy="1026239"/>
              <a:chOff x="215516" y="1200131"/>
              <a:chExt cx="642037" cy="3923408"/>
            </a:xfrm>
          </p:grpSpPr>
          <p:cxnSp>
            <p:nvCxnSpPr>
              <p:cNvPr id="72" name="직선 연결선 71"/>
              <p:cNvCxnSpPr/>
              <p:nvPr/>
            </p:nvCxnSpPr>
            <p:spPr>
              <a:xfrm>
                <a:off x="215516" y="1277782"/>
                <a:ext cx="0" cy="3845757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직선 연결선 72"/>
              <p:cNvCxnSpPr/>
              <p:nvPr/>
            </p:nvCxnSpPr>
            <p:spPr>
              <a:xfrm>
                <a:off x="215516" y="1277782"/>
                <a:ext cx="642037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직선 연결선 73"/>
              <p:cNvCxnSpPr/>
              <p:nvPr/>
            </p:nvCxnSpPr>
            <p:spPr>
              <a:xfrm>
                <a:off x="857553" y="1277782"/>
                <a:ext cx="0" cy="80286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5" name="TextBox 74"/>
              <p:cNvSpPr txBox="1">
                <a:spLocks/>
              </p:cNvSpPr>
              <p:nvPr/>
            </p:nvSpPr>
            <p:spPr>
              <a:xfrm>
                <a:off x="456976" y="1200131"/>
                <a:ext cx="180000" cy="5175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 anchorCtr="1">
                <a:noAutofit/>
              </a:bodyPr>
              <a:lstStyle/>
              <a:p>
                <a:r>
                  <a:rPr lang="en-US" altLang="ko-KR" b="1" dirty="0" smtClean="0"/>
                  <a:t>*</a:t>
                </a:r>
                <a:endParaRPr lang="ko-KR" altLang="en-US" b="1" dirty="0"/>
              </a:p>
            </p:txBody>
          </p:sp>
        </p:grpSp>
        <p:grpSp>
          <p:nvGrpSpPr>
            <p:cNvPr id="76" name="그룹 75"/>
            <p:cNvGrpSpPr/>
            <p:nvPr/>
          </p:nvGrpSpPr>
          <p:grpSpPr>
            <a:xfrm>
              <a:off x="5172916" y="1810809"/>
              <a:ext cx="679064" cy="854372"/>
              <a:chOff x="215516" y="1200131"/>
              <a:chExt cx="642037" cy="3923408"/>
            </a:xfrm>
          </p:grpSpPr>
          <p:cxnSp>
            <p:nvCxnSpPr>
              <p:cNvPr id="77" name="직선 연결선 76"/>
              <p:cNvCxnSpPr/>
              <p:nvPr/>
            </p:nvCxnSpPr>
            <p:spPr>
              <a:xfrm>
                <a:off x="215516" y="1277782"/>
                <a:ext cx="0" cy="3845757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직선 연결선 77"/>
              <p:cNvCxnSpPr/>
              <p:nvPr/>
            </p:nvCxnSpPr>
            <p:spPr>
              <a:xfrm>
                <a:off x="215516" y="1277782"/>
                <a:ext cx="642037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직선 연결선 91"/>
              <p:cNvCxnSpPr/>
              <p:nvPr/>
            </p:nvCxnSpPr>
            <p:spPr>
              <a:xfrm>
                <a:off x="857553" y="1277775"/>
                <a:ext cx="0" cy="66127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" name="TextBox 92"/>
              <p:cNvSpPr txBox="1">
                <a:spLocks/>
              </p:cNvSpPr>
              <p:nvPr/>
            </p:nvSpPr>
            <p:spPr>
              <a:xfrm>
                <a:off x="294142" y="1200131"/>
                <a:ext cx="180000" cy="51754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 anchorCtr="1">
                <a:noAutofit/>
              </a:bodyPr>
              <a:lstStyle/>
              <a:p>
                <a:r>
                  <a:rPr lang="en-US" altLang="ko-KR" b="1" dirty="0" smtClean="0"/>
                  <a:t>*</a:t>
                </a:r>
                <a:endParaRPr lang="ko-KR" altLang="en-US" b="1" dirty="0"/>
              </a:p>
            </p:txBody>
          </p:sp>
        </p:grpSp>
        <p:grpSp>
          <p:nvGrpSpPr>
            <p:cNvPr id="94" name="그룹 93"/>
            <p:cNvGrpSpPr/>
            <p:nvPr/>
          </p:nvGrpSpPr>
          <p:grpSpPr>
            <a:xfrm>
              <a:off x="5564826" y="1664816"/>
              <a:ext cx="345076" cy="302096"/>
              <a:chOff x="215516" y="1234912"/>
              <a:chExt cx="642037" cy="918701"/>
            </a:xfrm>
          </p:grpSpPr>
          <p:cxnSp>
            <p:nvCxnSpPr>
              <p:cNvPr id="99" name="직선 연결선 98"/>
              <p:cNvCxnSpPr/>
              <p:nvPr/>
            </p:nvCxnSpPr>
            <p:spPr>
              <a:xfrm>
                <a:off x="215516" y="1277782"/>
                <a:ext cx="0" cy="688157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직선 연결선 99"/>
              <p:cNvCxnSpPr/>
              <p:nvPr/>
            </p:nvCxnSpPr>
            <p:spPr>
              <a:xfrm>
                <a:off x="215516" y="1277782"/>
                <a:ext cx="642037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직선 연결선 100"/>
              <p:cNvCxnSpPr/>
              <p:nvPr/>
            </p:nvCxnSpPr>
            <p:spPr>
              <a:xfrm>
                <a:off x="857553" y="1277779"/>
                <a:ext cx="0" cy="87583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2" name="TextBox 101"/>
              <p:cNvSpPr txBox="1">
                <a:spLocks/>
              </p:cNvSpPr>
              <p:nvPr/>
            </p:nvSpPr>
            <p:spPr>
              <a:xfrm>
                <a:off x="456975" y="1234912"/>
                <a:ext cx="200941" cy="32843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 anchorCtr="1">
                <a:noAutofit/>
              </a:bodyPr>
              <a:lstStyle/>
              <a:p>
                <a:r>
                  <a:rPr lang="en-US" altLang="ko-KR" b="1" dirty="0" smtClean="0"/>
                  <a:t>*</a:t>
                </a:r>
                <a:endParaRPr lang="ko-KR" altLang="en-US" b="1" dirty="0"/>
              </a:p>
            </p:txBody>
          </p:sp>
        </p:grpSp>
        <p:grpSp>
          <p:nvGrpSpPr>
            <p:cNvPr id="103" name="그룹 102"/>
            <p:cNvGrpSpPr/>
            <p:nvPr/>
          </p:nvGrpSpPr>
          <p:grpSpPr>
            <a:xfrm>
              <a:off x="7176917" y="1538141"/>
              <a:ext cx="687262" cy="810650"/>
              <a:chOff x="215516" y="1200131"/>
              <a:chExt cx="642037" cy="3923408"/>
            </a:xfrm>
          </p:grpSpPr>
          <p:cxnSp>
            <p:nvCxnSpPr>
              <p:cNvPr id="104" name="직선 연결선 103"/>
              <p:cNvCxnSpPr/>
              <p:nvPr/>
            </p:nvCxnSpPr>
            <p:spPr>
              <a:xfrm>
                <a:off x="215516" y="1277782"/>
                <a:ext cx="0" cy="3845757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직선 연결선 104"/>
              <p:cNvCxnSpPr/>
              <p:nvPr/>
            </p:nvCxnSpPr>
            <p:spPr>
              <a:xfrm>
                <a:off x="215516" y="1277782"/>
                <a:ext cx="642037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직선 연결선 105"/>
              <p:cNvCxnSpPr/>
              <p:nvPr/>
            </p:nvCxnSpPr>
            <p:spPr>
              <a:xfrm>
                <a:off x="857553" y="1277782"/>
                <a:ext cx="0" cy="80286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7" name="TextBox 106"/>
              <p:cNvSpPr txBox="1">
                <a:spLocks/>
              </p:cNvSpPr>
              <p:nvPr/>
            </p:nvSpPr>
            <p:spPr>
              <a:xfrm>
                <a:off x="456976" y="1200131"/>
                <a:ext cx="180000" cy="5175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 anchorCtr="1">
                <a:noAutofit/>
              </a:bodyPr>
              <a:lstStyle/>
              <a:p>
                <a:r>
                  <a:rPr lang="en-US" altLang="ko-KR" b="1" dirty="0" smtClean="0"/>
                  <a:t>*</a:t>
                </a:r>
                <a:endParaRPr lang="ko-KR" altLang="en-US" b="1" dirty="0"/>
              </a:p>
            </p:txBody>
          </p:sp>
        </p:grpSp>
        <p:grpSp>
          <p:nvGrpSpPr>
            <p:cNvPr id="108" name="그룹 107"/>
            <p:cNvGrpSpPr/>
            <p:nvPr/>
          </p:nvGrpSpPr>
          <p:grpSpPr>
            <a:xfrm>
              <a:off x="7557816" y="2392363"/>
              <a:ext cx="687262" cy="164154"/>
              <a:chOff x="215516" y="1200131"/>
              <a:chExt cx="642037" cy="3923408"/>
            </a:xfrm>
          </p:grpSpPr>
          <p:cxnSp>
            <p:nvCxnSpPr>
              <p:cNvPr id="109" name="직선 연결선 108"/>
              <p:cNvCxnSpPr/>
              <p:nvPr/>
            </p:nvCxnSpPr>
            <p:spPr>
              <a:xfrm>
                <a:off x="215516" y="1277782"/>
                <a:ext cx="0" cy="3845757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직선 연결선 109"/>
              <p:cNvCxnSpPr/>
              <p:nvPr/>
            </p:nvCxnSpPr>
            <p:spPr>
              <a:xfrm>
                <a:off x="215516" y="1277782"/>
                <a:ext cx="642037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직선 연결선 110"/>
              <p:cNvCxnSpPr/>
              <p:nvPr/>
            </p:nvCxnSpPr>
            <p:spPr>
              <a:xfrm>
                <a:off x="857553" y="1277785"/>
                <a:ext cx="0" cy="3441712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2" name="TextBox 111"/>
              <p:cNvSpPr txBox="1">
                <a:spLocks/>
              </p:cNvSpPr>
              <p:nvPr/>
            </p:nvSpPr>
            <p:spPr>
              <a:xfrm>
                <a:off x="285136" y="1200131"/>
                <a:ext cx="100893" cy="258128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 anchorCtr="1">
                <a:noAutofit/>
              </a:bodyPr>
              <a:lstStyle/>
              <a:p>
                <a:r>
                  <a:rPr lang="en-US" altLang="ko-KR" b="1" dirty="0" smtClean="0"/>
                  <a:t>*</a:t>
                </a:r>
                <a:endParaRPr lang="ko-KR" altLang="en-US" b="1" dirty="0"/>
              </a:p>
            </p:txBody>
          </p:sp>
        </p:grpSp>
        <p:grpSp>
          <p:nvGrpSpPr>
            <p:cNvPr id="113" name="그룹 112"/>
            <p:cNvGrpSpPr/>
            <p:nvPr/>
          </p:nvGrpSpPr>
          <p:grpSpPr>
            <a:xfrm>
              <a:off x="7918785" y="1542768"/>
              <a:ext cx="345076" cy="662096"/>
              <a:chOff x="215516" y="1234912"/>
              <a:chExt cx="642037" cy="2013493"/>
            </a:xfrm>
          </p:grpSpPr>
          <p:cxnSp>
            <p:nvCxnSpPr>
              <p:cNvPr id="114" name="직선 연결선 113"/>
              <p:cNvCxnSpPr/>
              <p:nvPr/>
            </p:nvCxnSpPr>
            <p:spPr>
              <a:xfrm>
                <a:off x="215516" y="1277782"/>
                <a:ext cx="0" cy="437917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직선 연결선 114"/>
              <p:cNvCxnSpPr/>
              <p:nvPr/>
            </p:nvCxnSpPr>
            <p:spPr>
              <a:xfrm>
                <a:off x="215516" y="1277782"/>
                <a:ext cx="642037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직선 연결선 115"/>
              <p:cNvCxnSpPr/>
              <p:nvPr/>
            </p:nvCxnSpPr>
            <p:spPr>
              <a:xfrm>
                <a:off x="857553" y="1277779"/>
                <a:ext cx="0" cy="1970626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7" name="TextBox 116"/>
              <p:cNvSpPr txBox="1">
                <a:spLocks/>
              </p:cNvSpPr>
              <p:nvPr/>
            </p:nvSpPr>
            <p:spPr>
              <a:xfrm>
                <a:off x="456975" y="1234912"/>
                <a:ext cx="200941" cy="32843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 anchorCtr="1">
                <a:noAutofit/>
              </a:bodyPr>
              <a:lstStyle/>
              <a:p>
                <a:r>
                  <a:rPr lang="en-US" altLang="ko-KR" b="1" dirty="0" smtClean="0"/>
                  <a:t>*</a:t>
                </a:r>
                <a:endParaRPr lang="ko-KR" altLang="en-US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3558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>
            <a:extLst>
              <a:ext uri="{FF2B5EF4-FFF2-40B4-BE49-F238E27FC236}">
                <a16:creationId xmlns="" xmlns:a16="http://schemas.microsoft.com/office/drawing/2014/main" id="{E7E033BF-7964-4964-8BA4-1414CD04DD78}"/>
              </a:ext>
            </a:extLst>
          </p:cNvPr>
          <p:cNvSpPr txBox="1">
            <a:spLocks/>
          </p:cNvSpPr>
          <p:nvPr/>
        </p:nvSpPr>
        <p:spPr>
          <a:xfrm>
            <a:off x="880379" y="574719"/>
            <a:ext cx="314138" cy="2723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200" b="1" dirty="0">
                <a:latin typeface="+mn-ea"/>
                <a:ea typeface="+mn-ea"/>
                <a:cs typeface="Times New Roman" panose="02020603050405020304" pitchFamily="18" charset="0"/>
              </a:rPr>
              <a:t>A</a:t>
            </a:r>
            <a:endParaRPr lang="ko-KR" altLang="en-US" sz="1200" b="1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제목 1">
            <a:extLst>
              <a:ext uri="{FF2B5EF4-FFF2-40B4-BE49-F238E27FC236}">
                <a16:creationId xmlns="" xmlns:a16="http://schemas.microsoft.com/office/drawing/2014/main" id="{13EA3A77-6351-48DD-8E96-3D222A3AD66F}"/>
              </a:ext>
            </a:extLst>
          </p:cNvPr>
          <p:cNvSpPr txBox="1">
            <a:spLocks/>
          </p:cNvSpPr>
          <p:nvPr/>
        </p:nvSpPr>
        <p:spPr>
          <a:xfrm>
            <a:off x="880379" y="4065007"/>
            <a:ext cx="314138" cy="2723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200" b="1" dirty="0">
                <a:latin typeface="+mn-ea"/>
                <a:ea typeface="+mn-ea"/>
                <a:cs typeface="Times New Roman" panose="02020603050405020304" pitchFamily="18" charset="0"/>
              </a:rPr>
              <a:t>C</a:t>
            </a:r>
            <a:endParaRPr lang="ko-KR" altLang="en-US" sz="1200" b="1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제목 1">
            <a:extLst>
              <a:ext uri="{FF2B5EF4-FFF2-40B4-BE49-F238E27FC236}">
                <a16:creationId xmlns="" xmlns:a16="http://schemas.microsoft.com/office/drawing/2014/main" id="{D61F67EA-B2C8-4898-8C11-6D9B7BF32865}"/>
              </a:ext>
            </a:extLst>
          </p:cNvPr>
          <p:cNvSpPr txBox="1">
            <a:spLocks/>
          </p:cNvSpPr>
          <p:nvPr/>
        </p:nvSpPr>
        <p:spPr>
          <a:xfrm>
            <a:off x="5124181" y="574719"/>
            <a:ext cx="314138" cy="2723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200" b="1" dirty="0">
                <a:latin typeface="+mn-ea"/>
                <a:ea typeface="+mn-ea"/>
                <a:cs typeface="Times New Roman" panose="02020603050405020304" pitchFamily="18" charset="0"/>
              </a:rPr>
              <a:t>B</a:t>
            </a:r>
            <a:endParaRPr lang="ko-KR" altLang="en-US" sz="1200" b="1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="" xmlns:a16="http://schemas.microsoft.com/office/drawing/2014/main" id="{C57A177D-7FA5-4B7E-BC63-06E46C7C8E5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726"/>
          <a:stretch/>
        </p:blipFill>
        <p:spPr>
          <a:xfrm>
            <a:off x="1536294" y="4114600"/>
            <a:ext cx="2752799" cy="1139328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="" xmlns:a16="http://schemas.microsoft.com/office/drawing/2014/main" id="{0EDC62E0-6A84-4CE6-B36B-5F7845988BA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4865" r="-172" b="58622"/>
          <a:stretch/>
        </p:blipFill>
        <p:spPr>
          <a:xfrm>
            <a:off x="4577208" y="4082690"/>
            <a:ext cx="265531" cy="883206"/>
          </a:xfrm>
          <a:prstGeom prst="rect">
            <a:avLst/>
          </a:prstGeom>
        </p:spPr>
      </p:pic>
      <p:sp>
        <p:nvSpPr>
          <p:cNvPr id="9" name="제목 1">
            <a:extLst>
              <a:ext uri="{FF2B5EF4-FFF2-40B4-BE49-F238E27FC236}">
                <a16:creationId xmlns="" xmlns:a16="http://schemas.microsoft.com/office/drawing/2014/main" id="{36FDB7B3-4545-422C-B294-2EFB76C91F4C}"/>
              </a:ext>
            </a:extLst>
          </p:cNvPr>
          <p:cNvSpPr txBox="1">
            <a:spLocks/>
          </p:cNvSpPr>
          <p:nvPr/>
        </p:nvSpPr>
        <p:spPr>
          <a:xfrm>
            <a:off x="1475796" y="3823991"/>
            <a:ext cx="3601984" cy="245068"/>
          </a:xfrm>
          <a:prstGeom prst="rect">
            <a:avLst/>
          </a:prstGeom>
        </p:spPr>
        <p:txBody>
          <a:bodyPr vert="horz" lIns="103163" tIns="51581" rIns="103163" bIns="51581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000" b="1" dirty="0" smtClean="0">
                <a:latin typeface="+mn-ea"/>
                <a:ea typeface="+mn-ea"/>
                <a:cs typeface="Times New Roman" panose="02020603050405020304" pitchFamily="18" charset="0"/>
              </a:rPr>
              <a:t>Lipoprotein/Cholesterol </a:t>
            </a:r>
            <a:r>
              <a:rPr lang="en-US" altLang="ko-KR" sz="1000" b="1" dirty="0">
                <a:latin typeface="+mn-ea"/>
                <a:ea typeface="+mn-ea"/>
                <a:cs typeface="Times New Roman" panose="02020603050405020304" pitchFamily="18" charset="0"/>
              </a:rPr>
              <a:t>metabolism</a:t>
            </a:r>
            <a:endParaRPr lang="ko-KR" altLang="en-US" sz="1000" b="1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제목 1">
            <a:extLst>
              <a:ext uri="{FF2B5EF4-FFF2-40B4-BE49-F238E27FC236}">
                <a16:creationId xmlns="" xmlns:a16="http://schemas.microsoft.com/office/drawing/2014/main" id="{C695EE13-620B-411D-B260-952749E649D6}"/>
              </a:ext>
            </a:extLst>
          </p:cNvPr>
          <p:cNvSpPr txBox="1">
            <a:spLocks/>
          </p:cNvSpPr>
          <p:nvPr/>
        </p:nvSpPr>
        <p:spPr>
          <a:xfrm>
            <a:off x="1475796" y="343334"/>
            <a:ext cx="2086649" cy="225807"/>
          </a:xfrm>
          <a:prstGeom prst="rect">
            <a:avLst/>
          </a:prstGeom>
          <a:solidFill>
            <a:schemeClr val="bg1"/>
          </a:solidFill>
        </p:spPr>
        <p:txBody>
          <a:bodyPr vert="horz" lIns="103163" tIns="51581" rIns="103163" bIns="51581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000" b="1" dirty="0" smtClean="0">
                <a:latin typeface="+mn-ea"/>
                <a:ea typeface="+mn-ea"/>
                <a:cs typeface="Times New Roman" panose="02020603050405020304" pitchFamily="18" charset="0"/>
              </a:rPr>
              <a:t>Glucose/Glycogen metabolism</a:t>
            </a:r>
            <a:endParaRPr lang="ko-KR" altLang="en-US" sz="1000" b="1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="" xmlns:a16="http://schemas.microsoft.com/office/drawing/2014/main" id="{EC3FD725-C129-431A-8AF0-78C29E8BEE92}"/>
              </a:ext>
            </a:extLst>
          </p:cNvPr>
          <p:cNvGrpSpPr/>
          <p:nvPr/>
        </p:nvGrpSpPr>
        <p:grpSpPr>
          <a:xfrm>
            <a:off x="1137749" y="5100083"/>
            <a:ext cx="2399972" cy="1554383"/>
            <a:chOff x="1229152" y="4475566"/>
            <a:chExt cx="2037060" cy="1554383"/>
          </a:xfrm>
        </p:grpSpPr>
        <p:sp>
          <p:nvSpPr>
            <p:cNvPr id="12" name="직사각형 11">
              <a:extLst>
                <a:ext uri="{FF2B5EF4-FFF2-40B4-BE49-F238E27FC236}">
                  <a16:creationId xmlns="" xmlns:a16="http://schemas.microsoft.com/office/drawing/2014/main" id="{FBF16CFC-FE68-4E91-8458-3C011F563742}"/>
                </a:ext>
              </a:extLst>
            </p:cNvPr>
            <p:cNvSpPr/>
            <p:nvPr/>
          </p:nvSpPr>
          <p:spPr>
            <a:xfrm rot="13800000">
              <a:off x="1415818" y="4574328"/>
              <a:ext cx="242148" cy="6154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r"/>
              <a:r>
                <a:rPr lang="en-US" altLang="ko-KR" sz="800" dirty="0">
                  <a:solidFill>
                    <a:schemeClr val="tx1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M MEF</a:t>
              </a:r>
              <a:endParaRPr lang="ko-KR" altLang="en-US" sz="800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endParaRPr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="" xmlns:a16="http://schemas.microsoft.com/office/drawing/2014/main" id="{28E9B11F-6685-437F-8F1F-1BF95F5597A5}"/>
                </a:ext>
              </a:extLst>
            </p:cNvPr>
            <p:cNvSpPr/>
            <p:nvPr/>
          </p:nvSpPr>
          <p:spPr>
            <a:xfrm rot="13800000">
              <a:off x="1656361" y="4558642"/>
              <a:ext cx="242146" cy="74473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r"/>
              <a:r>
                <a:rPr lang="en-US" altLang="ko-KR" sz="800" dirty="0">
                  <a:solidFill>
                    <a:schemeClr val="tx1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M </a:t>
              </a:r>
              <a:r>
                <a:rPr lang="en-US" altLang="ko-KR" sz="800" dirty="0" err="1">
                  <a:solidFill>
                    <a:schemeClr val="tx1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miHep</a:t>
              </a:r>
              <a:endParaRPr lang="ko-KR" altLang="en-US" sz="800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endParaRPr>
            </a:p>
          </p:txBody>
        </p:sp>
        <p:sp>
          <p:nvSpPr>
            <p:cNvPr id="14" name="직사각형 13">
              <a:extLst>
                <a:ext uri="{FF2B5EF4-FFF2-40B4-BE49-F238E27FC236}">
                  <a16:creationId xmlns="" xmlns:a16="http://schemas.microsoft.com/office/drawing/2014/main" id="{BCD7DAAA-0E02-40A1-ACD8-A137009391E7}"/>
                </a:ext>
              </a:extLst>
            </p:cNvPr>
            <p:cNvSpPr/>
            <p:nvPr/>
          </p:nvSpPr>
          <p:spPr>
            <a:xfrm rot="13800000">
              <a:off x="1972731" y="4566858"/>
              <a:ext cx="242146" cy="67702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r"/>
              <a:r>
                <a:rPr lang="en-US" altLang="ko-KR" sz="800" dirty="0">
                  <a:solidFill>
                    <a:schemeClr val="tx1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F </a:t>
              </a:r>
              <a:r>
                <a:rPr lang="en-US" altLang="ko-KR" sz="800" dirty="0" err="1">
                  <a:solidFill>
                    <a:schemeClr val="tx1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miHep</a:t>
              </a:r>
              <a:endParaRPr lang="ko-KR" altLang="en-US" sz="800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endParaRPr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="" xmlns:a16="http://schemas.microsoft.com/office/drawing/2014/main" id="{25C2BE7C-8043-470A-AD25-53507CB6A48A}"/>
                </a:ext>
              </a:extLst>
            </p:cNvPr>
            <p:cNvSpPr/>
            <p:nvPr/>
          </p:nvSpPr>
          <p:spPr>
            <a:xfrm rot="13800000">
              <a:off x="2264303" y="4566858"/>
              <a:ext cx="242146" cy="67702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r"/>
              <a:r>
                <a:rPr lang="en-US" altLang="ko-KR" sz="800" dirty="0">
                  <a:solidFill>
                    <a:schemeClr val="tx1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M Liver</a:t>
              </a:r>
              <a:endParaRPr lang="ko-KR" altLang="en-US" sz="800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endParaRPr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="" xmlns:a16="http://schemas.microsoft.com/office/drawing/2014/main" id="{A6EF7C2E-8769-411F-941D-58F6DB2D8DD7}"/>
                </a:ext>
              </a:extLst>
            </p:cNvPr>
            <p:cNvSpPr/>
            <p:nvPr/>
          </p:nvSpPr>
          <p:spPr>
            <a:xfrm rot="13800000">
              <a:off x="2553970" y="4566858"/>
              <a:ext cx="242146" cy="67702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r"/>
              <a:r>
                <a:rPr lang="en-US" altLang="ko-KR" sz="800" dirty="0">
                  <a:solidFill>
                    <a:schemeClr val="tx1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F Liver</a:t>
              </a:r>
              <a:endParaRPr lang="ko-KR" altLang="en-US" sz="800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endParaRPr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="" xmlns:a16="http://schemas.microsoft.com/office/drawing/2014/main" id="{CD13D473-6164-4C37-9A1D-423B08C3D5DD}"/>
                </a:ext>
              </a:extLst>
            </p:cNvPr>
            <p:cNvSpPr/>
            <p:nvPr/>
          </p:nvSpPr>
          <p:spPr>
            <a:xfrm rot="13020000">
              <a:off x="2741865" y="4475566"/>
              <a:ext cx="205530" cy="155438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r"/>
              <a:r>
                <a:rPr lang="en-US" altLang="ko-KR" sz="800" dirty="0">
                  <a:solidFill>
                    <a:schemeClr val="tx1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M </a:t>
              </a:r>
              <a:r>
                <a:rPr lang="en-US" altLang="ko-KR" sz="800" dirty="0" err="1">
                  <a:solidFill>
                    <a:schemeClr val="tx1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miHep</a:t>
              </a:r>
              <a:r>
                <a:rPr lang="en-US" altLang="ko-KR" sz="800" dirty="0">
                  <a:solidFill>
                    <a:schemeClr val="tx1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 / F </a:t>
              </a:r>
              <a:r>
                <a:rPr lang="en-US" altLang="ko-KR" sz="800" dirty="0" err="1">
                  <a:solidFill>
                    <a:schemeClr val="tx1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miHep</a:t>
              </a:r>
              <a:endParaRPr lang="ko-KR" altLang="en-US" sz="800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endParaRPr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="" xmlns:a16="http://schemas.microsoft.com/office/drawing/2014/main" id="{7F7E71E4-A210-457D-B2B0-3406FA60BA90}"/>
                </a:ext>
              </a:extLst>
            </p:cNvPr>
            <p:cNvSpPr/>
            <p:nvPr/>
          </p:nvSpPr>
          <p:spPr>
            <a:xfrm rot="13020000">
              <a:off x="3060678" y="4500806"/>
              <a:ext cx="205534" cy="14130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r"/>
              <a:r>
                <a:rPr lang="en-US" altLang="ko-KR" sz="800" dirty="0">
                  <a:solidFill>
                    <a:schemeClr val="tx1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M Liver / F Liver</a:t>
              </a:r>
              <a:endParaRPr lang="ko-KR" altLang="en-US" sz="800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endParaRPr>
            </a:p>
          </p:txBody>
        </p:sp>
      </p:grpSp>
      <p:pic>
        <p:nvPicPr>
          <p:cNvPr id="19" name="그림 18">
            <a:extLst>
              <a:ext uri="{FF2B5EF4-FFF2-40B4-BE49-F238E27FC236}">
                <a16:creationId xmlns="" xmlns:a16="http://schemas.microsoft.com/office/drawing/2014/main" id="{0D9EB9DD-4AA4-4D7A-B5CE-A1187FDF953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173" y="554370"/>
            <a:ext cx="3785508" cy="3332110"/>
          </a:xfrm>
          <a:prstGeom prst="rect">
            <a:avLst/>
          </a:prstGeom>
        </p:spPr>
      </p:pic>
      <p:sp>
        <p:nvSpPr>
          <p:cNvPr id="20" name="제목 1">
            <a:extLst>
              <a:ext uri="{FF2B5EF4-FFF2-40B4-BE49-F238E27FC236}">
                <a16:creationId xmlns="" xmlns:a16="http://schemas.microsoft.com/office/drawing/2014/main" id="{1A34EE4F-2BA1-445F-BA60-541A335274E2}"/>
              </a:ext>
            </a:extLst>
          </p:cNvPr>
          <p:cNvSpPr txBox="1">
            <a:spLocks/>
          </p:cNvSpPr>
          <p:nvPr/>
        </p:nvSpPr>
        <p:spPr>
          <a:xfrm>
            <a:off x="5747879" y="343334"/>
            <a:ext cx="2524845" cy="225807"/>
          </a:xfrm>
          <a:prstGeom prst="rect">
            <a:avLst/>
          </a:prstGeom>
          <a:solidFill>
            <a:schemeClr val="bg1"/>
          </a:solidFill>
        </p:spPr>
        <p:txBody>
          <a:bodyPr vert="horz" lIns="103163" tIns="51581" rIns="103163" bIns="51581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000" b="1" dirty="0">
                <a:latin typeface="+mn-ea"/>
                <a:ea typeface="+mn-ea"/>
                <a:cs typeface="Times New Roman" panose="02020603050405020304" pitchFamily="18" charset="0"/>
              </a:rPr>
              <a:t>Fatty acid metabolism</a:t>
            </a:r>
            <a:endParaRPr lang="ko-KR" altLang="en-US" sz="1000" b="1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1" name="그림 20">
            <a:extLst>
              <a:ext uri="{FF2B5EF4-FFF2-40B4-BE49-F238E27FC236}">
                <a16:creationId xmlns="" xmlns:a16="http://schemas.microsoft.com/office/drawing/2014/main" id="{DC6943CA-877A-4A27-89AF-81A589AE882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9016" y="541859"/>
            <a:ext cx="3271011" cy="3651200"/>
          </a:xfrm>
          <a:prstGeom prst="rect">
            <a:avLst/>
          </a:prstGeom>
        </p:spPr>
      </p:pic>
      <p:grpSp>
        <p:nvGrpSpPr>
          <p:cNvPr id="22" name="그룹 21">
            <a:extLst>
              <a:ext uri="{FF2B5EF4-FFF2-40B4-BE49-F238E27FC236}">
                <a16:creationId xmlns="" xmlns:a16="http://schemas.microsoft.com/office/drawing/2014/main" id="{2DEE9BCD-CE92-44CE-863D-85EFE7711A77}"/>
              </a:ext>
            </a:extLst>
          </p:cNvPr>
          <p:cNvGrpSpPr/>
          <p:nvPr/>
        </p:nvGrpSpPr>
        <p:grpSpPr>
          <a:xfrm>
            <a:off x="5096413" y="3441941"/>
            <a:ext cx="2373162" cy="1554383"/>
            <a:chOff x="1255021" y="4495733"/>
            <a:chExt cx="2014304" cy="1554383"/>
          </a:xfrm>
        </p:grpSpPr>
        <p:sp>
          <p:nvSpPr>
            <p:cNvPr id="23" name="직사각형 22">
              <a:extLst>
                <a:ext uri="{FF2B5EF4-FFF2-40B4-BE49-F238E27FC236}">
                  <a16:creationId xmlns="" xmlns:a16="http://schemas.microsoft.com/office/drawing/2014/main" id="{EB81F362-DBCA-41C6-BBE3-B51ABDB1FB70}"/>
                </a:ext>
              </a:extLst>
            </p:cNvPr>
            <p:cNvSpPr/>
            <p:nvPr/>
          </p:nvSpPr>
          <p:spPr>
            <a:xfrm rot="13800000">
              <a:off x="1441687" y="4579255"/>
              <a:ext cx="242148" cy="6154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r"/>
              <a:r>
                <a:rPr lang="en-US" altLang="ko-KR" sz="800" dirty="0">
                  <a:solidFill>
                    <a:schemeClr val="tx1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M MEF</a:t>
              </a:r>
              <a:endParaRPr lang="ko-KR" altLang="en-US" sz="800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endParaRPr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="" xmlns:a16="http://schemas.microsoft.com/office/drawing/2014/main" id="{85526B27-98CF-49FF-A059-4420A49E5B20}"/>
                </a:ext>
              </a:extLst>
            </p:cNvPr>
            <p:cNvSpPr/>
            <p:nvPr/>
          </p:nvSpPr>
          <p:spPr>
            <a:xfrm rot="13800000">
              <a:off x="1675765" y="4555949"/>
              <a:ext cx="242146" cy="74473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r"/>
              <a:r>
                <a:rPr lang="en-US" altLang="ko-KR" sz="800" dirty="0">
                  <a:solidFill>
                    <a:schemeClr val="tx1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M </a:t>
              </a:r>
              <a:r>
                <a:rPr lang="en-US" altLang="ko-KR" sz="800" dirty="0" err="1">
                  <a:solidFill>
                    <a:schemeClr val="tx1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miHep</a:t>
              </a:r>
              <a:endParaRPr lang="ko-KR" altLang="en-US" sz="800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endParaRP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="" xmlns:a16="http://schemas.microsoft.com/office/drawing/2014/main" id="{C858C485-1BBF-4D1C-ACBA-06D4555A7037}"/>
                </a:ext>
              </a:extLst>
            </p:cNvPr>
            <p:cNvSpPr/>
            <p:nvPr/>
          </p:nvSpPr>
          <p:spPr>
            <a:xfrm rot="13800000">
              <a:off x="1992135" y="4564165"/>
              <a:ext cx="242146" cy="67702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r"/>
              <a:r>
                <a:rPr lang="en-US" altLang="ko-KR" sz="800" dirty="0">
                  <a:solidFill>
                    <a:schemeClr val="tx1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F </a:t>
              </a:r>
              <a:r>
                <a:rPr lang="en-US" altLang="ko-KR" sz="800" dirty="0" err="1">
                  <a:solidFill>
                    <a:schemeClr val="tx1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miHep</a:t>
              </a:r>
              <a:endParaRPr lang="ko-KR" altLang="en-US" sz="800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endParaRPr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="" xmlns:a16="http://schemas.microsoft.com/office/drawing/2014/main" id="{F5A087D5-7739-4391-9057-658148924BC9}"/>
                </a:ext>
              </a:extLst>
            </p:cNvPr>
            <p:cNvSpPr/>
            <p:nvPr/>
          </p:nvSpPr>
          <p:spPr>
            <a:xfrm rot="13800000">
              <a:off x="2264303" y="4571785"/>
              <a:ext cx="242146" cy="67702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r"/>
              <a:r>
                <a:rPr lang="en-US" altLang="ko-KR" sz="800" dirty="0">
                  <a:solidFill>
                    <a:schemeClr val="tx1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M Liver</a:t>
              </a:r>
              <a:endParaRPr lang="ko-KR" altLang="en-US" sz="800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endParaRPr>
            </a:p>
          </p:txBody>
        </p:sp>
        <p:sp>
          <p:nvSpPr>
            <p:cNvPr id="27" name="직사각형 26">
              <a:extLst>
                <a:ext uri="{FF2B5EF4-FFF2-40B4-BE49-F238E27FC236}">
                  <a16:creationId xmlns="" xmlns:a16="http://schemas.microsoft.com/office/drawing/2014/main" id="{D4F01B82-218C-4925-A8A4-4D835E1E9D0E}"/>
                </a:ext>
              </a:extLst>
            </p:cNvPr>
            <p:cNvSpPr/>
            <p:nvPr/>
          </p:nvSpPr>
          <p:spPr>
            <a:xfrm rot="13800000">
              <a:off x="2553970" y="4571785"/>
              <a:ext cx="242146" cy="67702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r"/>
              <a:r>
                <a:rPr lang="en-US" altLang="ko-KR" sz="800" dirty="0">
                  <a:solidFill>
                    <a:schemeClr val="tx1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F Liver</a:t>
              </a:r>
              <a:endParaRPr lang="ko-KR" altLang="en-US" sz="800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endParaRPr>
            </a:p>
          </p:txBody>
        </p:sp>
        <p:sp>
          <p:nvSpPr>
            <p:cNvPr id="28" name="직사각형 27">
              <a:extLst>
                <a:ext uri="{FF2B5EF4-FFF2-40B4-BE49-F238E27FC236}">
                  <a16:creationId xmlns="" xmlns:a16="http://schemas.microsoft.com/office/drawing/2014/main" id="{4753C471-3838-4ECD-BD17-CCCC92E4A241}"/>
                </a:ext>
              </a:extLst>
            </p:cNvPr>
            <p:cNvSpPr/>
            <p:nvPr/>
          </p:nvSpPr>
          <p:spPr>
            <a:xfrm rot="12900000">
              <a:off x="2732041" y="4495733"/>
              <a:ext cx="205530" cy="155438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r"/>
              <a:r>
                <a:rPr lang="en-US" altLang="ko-KR" sz="800" dirty="0">
                  <a:solidFill>
                    <a:schemeClr val="tx1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M </a:t>
              </a:r>
              <a:r>
                <a:rPr lang="en-US" altLang="ko-KR" sz="800" dirty="0" err="1">
                  <a:solidFill>
                    <a:schemeClr val="tx1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miHep</a:t>
              </a:r>
              <a:r>
                <a:rPr lang="en-US" altLang="ko-KR" sz="800" dirty="0">
                  <a:solidFill>
                    <a:schemeClr val="tx1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 / F </a:t>
              </a:r>
              <a:r>
                <a:rPr lang="en-US" altLang="ko-KR" sz="800" dirty="0" err="1">
                  <a:solidFill>
                    <a:schemeClr val="tx1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miHep</a:t>
              </a:r>
              <a:endParaRPr lang="ko-KR" altLang="en-US" sz="800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endParaRPr>
            </a:p>
          </p:txBody>
        </p:sp>
        <p:sp>
          <p:nvSpPr>
            <p:cNvPr id="29" name="직사각형 28">
              <a:extLst>
                <a:ext uri="{FF2B5EF4-FFF2-40B4-BE49-F238E27FC236}">
                  <a16:creationId xmlns="" xmlns:a16="http://schemas.microsoft.com/office/drawing/2014/main" id="{9C50800B-785E-4D31-A9D2-0F38B945F636}"/>
                </a:ext>
              </a:extLst>
            </p:cNvPr>
            <p:cNvSpPr/>
            <p:nvPr/>
          </p:nvSpPr>
          <p:spPr>
            <a:xfrm rot="12900000">
              <a:off x="3063791" y="4505734"/>
              <a:ext cx="205534" cy="14130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r"/>
              <a:r>
                <a:rPr lang="en-US" altLang="ko-KR" sz="800" dirty="0">
                  <a:solidFill>
                    <a:schemeClr val="tx1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M Liver / F Liver</a:t>
              </a:r>
              <a:endParaRPr lang="ko-KR" altLang="en-US" sz="800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endParaRPr>
            </a:p>
          </p:txBody>
        </p:sp>
      </p:grpSp>
      <p:sp>
        <p:nvSpPr>
          <p:cNvPr id="30" name="왼쪽 대괄호 29">
            <a:extLst>
              <a:ext uri="{FF2B5EF4-FFF2-40B4-BE49-F238E27FC236}">
                <a16:creationId xmlns="" xmlns:a16="http://schemas.microsoft.com/office/drawing/2014/main" id="{C429C490-9BE8-48D2-884F-6ED2437D7C07}"/>
              </a:ext>
            </a:extLst>
          </p:cNvPr>
          <p:cNvSpPr/>
          <p:nvPr/>
        </p:nvSpPr>
        <p:spPr>
          <a:xfrm rot="16200000">
            <a:off x="2231738" y="4933462"/>
            <a:ext cx="41564" cy="1421156"/>
          </a:xfrm>
          <a:prstGeom prst="leftBracket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800">
              <a:latin typeface="+mj-ea"/>
              <a:ea typeface="+mj-ea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="" xmlns:a16="http://schemas.microsoft.com/office/drawing/2014/main" id="{4A12CF07-3B32-403A-AB25-5BD36547114B}"/>
              </a:ext>
            </a:extLst>
          </p:cNvPr>
          <p:cNvSpPr/>
          <p:nvPr/>
        </p:nvSpPr>
        <p:spPr>
          <a:xfrm>
            <a:off x="5519166" y="4000119"/>
            <a:ext cx="1363249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800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Normalization to F MEF</a:t>
            </a:r>
            <a:endParaRPr lang="ko-KR" altLang="en-US" sz="800" dirty="0">
              <a:solidFill>
                <a:schemeClr val="tx1"/>
              </a:solidFill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32" name="왼쪽 대괄호 31">
            <a:extLst>
              <a:ext uri="{FF2B5EF4-FFF2-40B4-BE49-F238E27FC236}">
                <a16:creationId xmlns="" xmlns:a16="http://schemas.microsoft.com/office/drawing/2014/main" id="{FF428C6E-1CF9-47CD-88A4-44A084C2623F}"/>
              </a:ext>
            </a:extLst>
          </p:cNvPr>
          <p:cNvSpPr/>
          <p:nvPr/>
        </p:nvSpPr>
        <p:spPr>
          <a:xfrm rot="16200000">
            <a:off x="6158283" y="3265226"/>
            <a:ext cx="41564" cy="1421156"/>
          </a:xfrm>
          <a:prstGeom prst="leftBracket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800">
              <a:latin typeface="+mj-ea"/>
              <a:ea typeface="+mj-ea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="" xmlns:a16="http://schemas.microsoft.com/office/drawing/2014/main" id="{4A12CF07-3B32-403A-AB25-5BD36547114B}"/>
              </a:ext>
            </a:extLst>
          </p:cNvPr>
          <p:cNvSpPr/>
          <p:nvPr/>
        </p:nvSpPr>
        <p:spPr>
          <a:xfrm>
            <a:off x="1472643" y="5688488"/>
            <a:ext cx="1410658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8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Normalization to F MEF</a:t>
            </a:r>
            <a:endParaRPr lang="ko-KR" altLang="en-US" sz="800" dirty="0">
              <a:solidFill>
                <a:schemeClr val="tx1"/>
              </a:solidFill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-30131" y="6530545"/>
            <a:ext cx="29851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 smtClean="0">
                <a:latin typeface="+mn-ea"/>
                <a:cs typeface="Times New Roman" panose="02020603050405020304" pitchFamily="18" charset="0"/>
              </a:rPr>
              <a:t>Supplementary </a:t>
            </a:r>
            <a:r>
              <a:rPr lang="en-US" altLang="ko-KR" sz="1400" b="1" dirty="0">
                <a:latin typeface="+mn-ea"/>
                <a:cs typeface="Times New Roman" panose="02020603050405020304" pitchFamily="18" charset="0"/>
              </a:rPr>
              <a:t>figure </a:t>
            </a:r>
            <a:r>
              <a:rPr lang="en-US" altLang="ko-KR" sz="1400" b="1" dirty="0" smtClean="0">
                <a:latin typeface="+mn-ea"/>
                <a:cs typeface="Times New Roman" panose="02020603050405020304" pitchFamily="18" charset="0"/>
              </a:rPr>
              <a:t>6</a:t>
            </a:r>
            <a:endParaRPr lang="ko-KR" altLang="en-US" sz="1400" b="1" dirty="0">
              <a:latin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1742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그림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708" y="944724"/>
            <a:ext cx="4613176" cy="4827505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0" y="6550223"/>
            <a:ext cx="29851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 smtClean="0">
                <a:latin typeface="+mn-ea"/>
                <a:cs typeface="Times New Roman" panose="02020603050405020304" pitchFamily="18" charset="0"/>
              </a:rPr>
              <a:t>Supplementary </a:t>
            </a:r>
            <a:r>
              <a:rPr lang="en-US" altLang="ko-KR" sz="1400" b="1" dirty="0">
                <a:latin typeface="+mn-ea"/>
                <a:cs typeface="Times New Roman" panose="02020603050405020304" pitchFamily="18" charset="0"/>
              </a:rPr>
              <a:t>figure </a:t>
            </a:r>
            <a:r>
              <a:rPr lang="en-US" altLang="ko-KR" sz="1400" b="1" dirty="0" smtClean="0">
                <a:latin typeface="+mn-ea"/>
                <a:cs typeface="Times New Roman" panose="02020603050405020304" pitchFamily="18" charset="0"/>
              </a:rPr>
              <a:t>7</a:t>
            </a:r>
            <a:endParaRPr lang="ko-KR" altLang="en-US" sz="1400" b="1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015716" y="756316"/>
            <a:ext cx="2520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latin typeface="+mj-ea"/>
                <a:ea typeface="+mj-ea"/>
              </a:rPr>
              <a:t>a</a:t>
            </a:r>
            <a:endParaRPr lang="ko-KR" altLang="en-US" sz="1200" b="1" dirty="0">
              <a:latin typeface="+mj-ea"/>
              <a:ea typeface="+mj-ea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247964" y="756316"/>
            <a:ext cx="2520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latin typeface="+mj-ea"/>
                <a:ea typeface="+mj-ea"/>
              </a:rPr>
              <a:t>b</a:t>
            </a:r>
            <a:endParaRPr lang="ko-KR" altLang="en-US" sz="1200" b="1" dirty="0">
              <a:latin typeface="+mj-ea"/>
              <a:ea typeface="+mj-ea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008876" y="2376989"/>
            <a:ext cx="2520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latin typeface="+mj-ea"/>
                <a:ea typeface="+mj-ea"/>
              </a:rPr>
              <a:t>c</a:t>
            </a:r>
            <a:endParaRPr lang="ko-KR" altLang="en-US" sz="1200" b="1" dirty="0">
              <a:latin typeface="+mj-ea"/>
              <a:ea typeface="+mj-ea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008876" y="3943484"/>
            <a:ext cx="2520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latin typeface="+mj-ea"/>
                <a:ea typeface="+mj-ea"/>
              </a:rPr>
              <a:t>e</a:t>
            </a:r>
            <a:endParaRPr lang="ko-KR" altLang="en-US" sz="1200" b="1" dirty="0">
              <a:latin typeface="+mj-ea"/>
              <a:ea typeface="+mj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82862" y="337126"/>
            <a:ext cx="2520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 smtClean="0">
                <a:latin typeface="+mj-ea"/>
                <a:ea typeface="+mj-ea"/>
              </a:rPr>
              <a:t>A</a:t>
            </a:r>
            <a:endParaRPr lang="ko-KR" altLang="en-US" sz="14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825169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396</Words>
  <Application>Microsoft Office PowerPoint</Application>
  <PresentationFormat>On-screen Show (4:3)</PresentationFormat>
  <Paragraphs>181</Paragraphs>
  <Slides>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irshad</dc:creator>
  <cp:lastModifiedBy>MyUserName</cp:lastModifiedBy>
  <cp:revision>1</cp:revision>
  <dcterms:created xsi:type="dcterms:W3CDTF">2006-08-16T00:00:00Z</dcterms:created>
  <dcterms:modified xsi:type="dcterms:W3CDTF">2020-03-17T06:40:45Z</dcterms:modified>
</cp:coreProperties>
</file>